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379" r:id="rId2"/>
    <p:sldId id="369" r:id="rId3"/>
    <p:sldId id="373" r:id="rId4"/>
    <p:sldId id="380" r:id="rId5"/>
    <p:sldId id="381" r:id="rId6"/>
    <p:sldId id="372" r:id="rId7"/>
    <p:sldId id="260" r:id="rId8"/>
    <p:sldId id="383" r:id="rId9"/>
    <p:sldId id="384" r:id="rId10"/>
    <p:sldId id="386" r:id="rId11"/>
    <p:sldId id="387" r:id="rId12"/>
    <p:sldId id="388" r:id="rId13"/>
    <p:sldId id="374" r:id="rId14"/>
    <p:sldId id="375" r:id="rId15"/>
    <p:sldId id="370" r:id="rId16"/>
    <p:sldId id="377" r:id="rId17"/>
    <p:sldId id="378" r:id="rId18"/>
  </p:sldIdLst>
  <p:sldSz cx="12192000" cy="6858000"/>
  <p:notesSz cx="6888163" cy="10021888"/>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916"/>
    <a:srgbClr val="2F854C"/>
    <a:srgbClr val="FFEDDF"/>
    <a:srgbClr val="FFF1E6"/>
    <a:srgbClr val="FFFFFF"/>
    <a:srgbClr val="D6CFC7"/>
    <a:srgbClr val="0C7DDF"/>
    <a:srgbClr val="08589E"/>
    <a:srgbClr val="AED9FF"/>
    <a:srgbClr val="0277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80"/>
    <p:restoredTop sz="81664" autoAdjust="0"/>
  </p:normalViewPr>
  <p:slideViewPr>
    <p:cSldViewPr snapToGrid="0">
      <p:cViewPr varScale="1">
        <p:scale>
          <a:sx n="79" d="100"/>
          <a:sy n="79" d="100"/>
        </p:scale>
        <p:origin x="642" y="45"/>
      </p:cViewPr>
      <p:guideLst>
        <p:guide orient="horz" pos="2160"/>
        <p:guide pos="3840"/>
      </p:guideLst>
    </p:cSldViewPr>
  </p:slid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84871" cy="502835"/>
          </a:xfrm>
          <a:prstGeom prst="rect">
            <a:avLst/>
          </a:prstGeom>
        </p:spPr>
        <p:txBody>
          <a:bodyPr vert="horz" lIns="96625" tIns="48312" rIns="96625" bIns="48312" rtlCol="0"/>
          <a:lstStyle>
            <a:lvl1pPr algn="l">
              <a:defRPr sz="1300"/>
            </a:lvl1pPr>
          </a:lstStyle>
          <a:p>
            <a:endParaRPr lang="en-GB"/>
          </a:p>
        </p:txBody>
      </p:sp>
      <p:sp>
        <p:nvSpPr>
          <p:cNvPr id="3" name="Datumsplatzhalter 2"/>
          <p:cNvSpPr>
            <a:spLocks noGrp="1"/>
          </p:cNvSpPr>
          <p:nvPr>
            <p:ph type="dt" idx="1"/>
          </p:nvPr>
        </p:nvSpPr>
        <p:spPr>
          <a:xfrm>
            <a:off x="3901698" y="0"/>
            <a:ext cx="2984871" cy="502835"/>
          </a:xfrm>
          <a:prstGeom prst="rect">
            <a:avLst/>
          </a:prstGeom>
        </p:spPr>
        <p:txBody>
          <a:bodyPr vert="horz" lIns="96625" tIns="48312" rIns="96625" bIns="48312" rtlCol="0"/>
          <a:lstStyle>
            <a:lvl1pPr algn="r">
              <a:defRPr sz="1300"/>
            </a:lvl1pPr>
          </a:lstStyle>
          <a:p>
            <a:fld id="{88D172FA-D899-47DA-B06D-412B08F4F6C5}" type="datetimeFigureOut">
              <a:rPr lang="en-GB" smtClean="0"/>
              <a:t>15/10/2023</a:t>
            </a:fld>
            <a:endParaRPr lang="en-GB"/>
          </a:p>
        </p:txBody>
      </p:sp>
      <p:sp>
        <p:nvSpPr>
          <p:cNvPr id="4" name="Folienbildplatzhalter 3"/>
          <p:cNvSpPr>
            <a:spLocks noGrp="1" noRot="1" noChangeAspect="1"/>
          </p:cNvSpPr>
          <p:nvPr>
            <p:ph type="sldImg" idx="2"/>
          </p:nvPr>
        </p:nvSpPr>
        <p:spPr>
          <a:xfrm>
            <a:off x="438150" y="1252538"/>
            <a:ext cx="6011863" cy="3382962"/>
          </a:xfrm>
          <a:prstGeom prst="rect">
            <a:avLst/>
          </a:prstGeom>
          <a:noFill/>
          <a:ln w="12700">
            <a:solidFill>
              <a:prstClr val="black"/>
            </a:solidFill>
          </a:ln>
        </p:spPr>
        <p:txBody>
          <a:bodyPr vert="horz" lIns="96625" tIns="48312" rIns="96625" bIns="48312" rtlCol="0" anchor="ctr"/>
          <a:lstStyle/>
          <a:p>
            <a:endParaRPr lang="en-GB"/>
          </a:p>
        </p:txBody>
      </p:sp>
      <p:sp>
        <p:nvSpPr>
          <p:cNvPr id="5" name="Notizenplatzhalter 4"/>
          <p:cNvSpPr>
            <a:spLocks noGrp="1"/>
          </p:cNvSpPr>
          <p:nvPr>
            <p:ph type="body" sz="quarter" idx="3"/>
          </p:nvPr>
        </p:nvSpPr>
        <p:spPr>
          <a:xfrm>
            <a:off x="688817" y="4823034"/>
            <a:ext cx="5510530" cy="3946118"/>
          </a:xfrm>
          <a:prstGeom prst="rect">
            <a:avLst/>
          </a:prstGeom>
        </p:spPr>
        <p:txBody>
          <a:bodyPr vert="horz" lIns="96625" tIns="48312" rIns="96625" bIns="48312"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519055"/>
            <a:ext cx="2984871" cy="502834"/>
          </a:xfrm>
          <a:prstGeom prst="rect">
            <a:avLst/>
          </a:prstGeom>
        </p:spPr>
        <p:txBody>
          <a:bodyPr vert="horz" lIns="96625" tIns="48312" rIns="96625" bIns="48312" rtlCol="0" anchor="b"/>
          <a:lstStyle>
            <a:lvl1pPr algn="l">
              <a:defRPr sz="1300"/>
            </a:lvl1pPr>
          </a:lstStyle>
          <a:p>
            <a:endParaRPr lang="en-GB"/>
          </a:p>
        </p:txBody>
      </p:sp>
      <p:sp>
        <p:nvSpPr>
          <p:cNvPr id="7" name="Foliennummernplatzhalter 6"/>
          <p:cNvSpPr>
            <a:spLocks noGrp="1"/>
          </p:cNvSpPr>
          <p:nvPr>
            <p:ph type="sldNum" sz="quarter" idx="5"/>
          </p:nvPr>
        </p:nvSpPr>
        <p:spPr>
          <a:xfrm>
            <a:off x="3901698" y="9519055"/>
            <a:ext cx="2984871" cy="502834"/>
          </a:xfrm>
          <a:prstGeom prst="rect">
            <a:avLst/>
          </a:prstGeom>
        </p:spPr>
        <p:txBody>
          <a:bodyPr vert="horz" lIns="96625" tIns="48312" rIns="96625" bIns="48312" rtlCol="0" anchor="b"/>
          <a:lstStyle>
            <a:lvl1pPr algn="r">
              <a:defRPr sz="1300"/>
            </a:lvl1pPr>
          </a:lstStyle>
          <a:p>
            <a:fld id="{BAFB8958-A473-4146-AA87-A8A56FAADF42}" type="slidenum">
              <a:rPr lang="en-GB" smtClean="0"/>
              <a:t>‹#›</a:t>
            </a:fld>
            <a:endParaRPr lang="en-GB"/>
          </a:p>
        </p:txBody>
      </p:sp>
    </p:spTree>
    <p:extLst>
      <p:ext uri="{BB962C8B-B14F-4D97-AF65-F5344CB8AC3E}">
        <p14:creationId xmlns:p14="http://schemas.microsoft.com/office/powerpoint/2010/main" val="591027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Teamname + Vision</a:t>
            </a:r>
          </a:p>
          <a:p>
            <a:endParaRPr lang="de-DE" dirty="0"/>
          </a:p>
          <a:p>
            <a:r>
              <a:rPr lang="de-DE" dirty="0" err="1"/>
              <a:t>InsureNauts</a:t>
            </a:r>
            <a:r>
              <a:rPr lang="de-DE" dirty="0"/>
              <a:t> – Wir schaffen Bewusstsein für die Gen Z und bieten ihr einen zielgruppengerechten Einstieg in die Versicherungswelt</a:t>
            </a:r>
          </a:p>
        </p:txBody>
      </p:sp>
      <p:sp>
        <p:nvSpPr>
          <p:cNvPr id="4" name="Foliennummernplatzhalter 3"/>
          <p:cNvSpPr>
            <a:spLocks noGrp="1"/>
          </p:cNvSpPr>
          <p:nvPr>
            <p:ph type="sldNum" sz="quarter" idx="5"/>
          </p:nvPr>
        </p:nvSpPr>
        <p:spPr/>
        <p:txBody>
          <a:bodyPr/>
          <a:lstStyle/>
          <a:p>
            <a:fld id="{BAFB8958-A473-4146-AA87-A8A56FAADF42}" type="slidenum">
              <a:rPr lang="en-GB" smtClean="0"/>
              <a:t>1</a:t>
            </a:fld>
            <a:endParaRPr lang="en-GB"/>
          </a:p>
        </p:txBody>
      </p:sp>
    </p:spTree>
    <p:extLst>
      <p:ext uri="{BB962C8B-B14F-4D97-AF65-F5344CB8AC3E}">
        <p14:creationId xmlns:p14="http://schemas.microsoft.com/office/powerpoint/2010/main" val="9433621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Teamname + Vision</a:t>
            </a:r>
          </a:p>
          <a:p>
            <a:endParaRPr lang="de-DE" dirty="0"/>
          </a:p>
          <a:p>
            <a:r>
              <a:rPr lang="de-DE" dirty="0" err="1"/>
              <a:t>InsureNauts</a:t>
            </a:r>
            <a:r>
              <a:rPr lang="de-DE" dirty="0"/>
              <a:t> – Wir schaffen Bewusstsein für die Gen Z und bieten ihr einen zielgruppengerechten Einstieg in die Versicherungswelt</a:t>
            </a:r>
          </a:p>
        </p:txBody>
      </p:sp>
      <p:sp>
        <p:nvSpPr>
          <p:cNvPr id="4" name="Foliennummernplatzhalter 3"/>
          <p:cNvSpPr>
            <a:spLocks noGrp="1"/>
          </p:cNvSpPr>
          <p:nvPr>
            <p:ph type="sldNum" sz="quarter" idx="5"/>
          </p:nvPr>
        </p:nvSpPr>
        <p:spPr/>
        <p:txBody>
          <a:bodyPr/>
          <a:lstStyle/>
          <a:p>
            <a:fld id="{BAFB8958-A473-4146-AA87-A8A56FAADF42}" type="slidenum">
              <a:rPr lang="en-GB" smtClean="0"/>
              <a:t>12</a:t>
            </a:fld>
            <a:endParaRPr lang="en-GB"/>
          </a:p>
        </p:txBody>
      </p:sp>
    </p:spTree>
    <p:extLst>
      <p:ext uri="{BB962C8B-B14F-4D97-AF65-F5344CB8AC3E}">
        <p14:creationId xmlns:p14="http://schemas.microsoft.com/office/powerpoint/2010/main" val="1327580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Rewardsystem</a:t>
            </a:r>
            <a:r>
              <a:rPr lang="de-DE" dirty="0"/>
              <a:t> mit Rabatten bei Produkten und anderweitigen Gutscheinen (bspw. Erlebnisgutschein)</a:t>
            </a:r>
          </a:p>
          <a:p>
            <a:pPr marL="171450" indent="-171450">
              <a:buFont typeface="Arial" panose="020B0604020202020204" pitchFamily="34" charset="0"/>
              <a:buChar char="•"/>
            </a:pPr>
            <a:r>
              <a:rPr lang="de-DE" dirty="0"/>
              <a:t>Kooperationen mit Bildungseinrichtungen und Finanzblogs</a:t>
            </a:r>
          </a:p>
          <a:p>
            <a:pPr marL="171450" indent="-171450">
              <a:buFont typeface="Arial" panose="020B0604020202020204" pitchFamily="34" charset="0"/>
              <a:buChar char="•"/>
            </a:pPr>
            <a:r>
              <a:rPr lang="de-DE" dirty="0" err="1"/>
              <a:t>Social</a:t>
            </a:r>
            <a:r>
              <a:rPr lang="de-DE" dirty="0"/>
              <a:t> Media und Influencer Marketing</a:t>
            </a:r>
          </a:p>
          <a:p>
            <a:pPr marL="171450" indent="-171450">
              <a:buFont typeface="Arial" panose="020B0604020202020204" pitchFamily="34" charset="0"/>
              <a:buChar char="•"/>
            </a:pPr>
            <a:r>
              <a:rPr lang="de-DE" dirty="0"/>
              <a:t>Enorme Identifikation innerhalb von Szenarien da diese komplett auf die Nutzer zugeschnitten sind (KI-optimiert!!!!)</a:t>
            </a:r>
          </a:p>
          <a:p>
            <a:pPr marL="171450" indent="-171450">
              <a:buFont typeface="Arial" panose="020B0604020202020204" pitchFamily="34" charset="0"/>
              <a:buChar char="•"/>
            </a:pPr>
            <a:r>
              <a:rPr lang="de-DE" dirty="0"/>
              <a:t>Langfristig können alle (individualisierten) Produkte innerhalb der SV-Anwendung verwaltet werden </a:t>
            </a:r>
            <a:r>
              <a:rPr lang="de-DE" dirty="0">
                <a:sym typeface="Wingdings" pitchFamily="2" charset="2"/>
              </a:rPr>
              <a:t> Ziel: nicht durch unsere Anwendung, sondern Integration in SV</a:t>
            </a:r>
            <a:endParaRPr lang="de-DE" dirty="0"/>
          </a:p>
        </p:txBody>
      </p:sp>
      <p:sp>
        <p:nvSpPr>
          <p:cNvPr id="4" name="Foliennummernplatzhalter 3"/>
          <p:cNvSpPr>
            <a:spLocks noGrp="1"/>
          </p:cNvSpPr>
          <p:nvPr>
            <p:ph type="sldNum" sz="quarter" idx="5"/>
          </p:nvPr>
        </p:nvSpPr>
        <p:spPr/>
        <p:txBody>
          <a:bodyPr/>
          <a:lstStyle/>
          <a:p>
            <a:fld id="{BAFB8958-A473-4146-AA87-A8A56FAADF42}" type="slidenum">
              <a:rPr lang="en-GB" smtClean="0"/>
              <a:t>13</a:t>
            </a:fld>
            <a:endParaRPr lang="en-GB"/>
          </a:p>
        </p:txBody>
      </p:sp>
    </p:spTree>
    <p:extLst>
      <p:ext uri="{BB962C8B-B14F-4D97-AF65-F5344CB8AC3E}">
        <p14:creationId xmlns:p14="http://schemas.microsoft.com/office/powerpoint/2010/main" val="3193589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Wir haben das auch entwickelt und es funktioniert! Jawohl!</a:t>
            </a:r>
          </a:p>
        </p:txBody>
      </p:sp>
      <p:sp>
        <p:nvSpPr>
          <p:cNvPr id="4" name="Foliennummernplatzhalter 3"/>
          <p:cNvSpPr>
            <a:spLocks noGrp="1"/>
          </p:cNvSpPr>
          <p:nvPr>
            <p:ph type="sldNum" sz="quarter" idx="5"/>
          </p:nvPr>
        </p:nvSpPr>
        <p:spPr/>
        <p:txBody>
          <a:bodyPr/>
          <a:lstStyle/>
          <a:p>
            <a:fld id="{BAFB8958-A473-4146-AA87-A8A56FAADF42}" type="slidenum">
              <a:rPr lang="en-GB" smtClean="0"/>
              <a:t>14</a:t>
            </a:fld>
            <a:endParaRPr lang="en-GB"/>
          </a:p>
        </p:txBody>
      </p:sp>
    </p:spTree>
    <p:extLst>
      <p:ext uri="{BB962C8B-B14F-4D97-AF65-F5344CB8AC3E}">
        <p14:creationId xmlns:p14="http://schemas.microsoft.com/office/powerpoint/2010/main" val="4176640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Wir sprechen Gen Z so an wie sie angesprochen werden wollen (persönliche Beratung + Email)</a:t>
            </a:r>
          </a:p>
          <a:p>
            <a:r>
              <a:rPr lang="de-DE" dirty="0"/>
              <a:t>- Vorqualifizierung der potentiellen Kunden (KI-optimiert) sodass Berater besser auf sie eingehen können</a:t>
            </a:r>
          </a:p>
          <a:p>
            <a:r>
              <a:rPr lang="de-DE" dirty="0"/>
              <a:t>- Wir steigern das Bewusstsein und Wissen innerhalb der Gen Z von 37% auf angezielt 46%.</a:t>
            </a:r>
          </a:p>
          <a:p>
            <a:r>
              <a:rPr lang="de-DE" dirty="0"/>
              <a:t>- Durch diese Erhöhung von 25% steigen das Verkaufspotential innerhalb der Gen Z äquivalent</a:t>
            </a:r>
          </a:p>
          <a:p>
            <a:r>
              <a:rPr lang="de-DE" dirty="0"/>
              <a:t>- Zudem bringen die Interessanten auch ein Bewusstsein für die Relevanz von Versicherungsprodukten womit die intrinsische Motivation der Gen Z zur Verwendung von Versicherungsprodukten verstärkt</a:t>
            </a:r>
          </a:p>
        </p:txBody>
      </p:sp>
      <p:sp>
        <p:nvSpPr>
          <p:cNvPr id="4" name="Foliennummernplatzhalter 3"/>
          <p:cNvSpPr>
            <a:spLocks noGrp="1"/>
          </p:cNvSpPr>
          <p:nvPr>
            <p:ph type="sldNum" sz="quarter" idx="5"/>
          </p:nvPr>
        </p:nvSpPr>
        <p:spPr/>
        <p:txBody>
          <a:bodyPr/>
          <a:lstStyle/>
          <a:p>
            <a:fld id="{BAFB8958-A473-4146-AA87-A8A56FAADF42}" type="slidenum">
              <a:rPr lang="en-GB" smtClean="0"/>
              <a:t>15</a:t>
            </a:fld>
            <a:endParaRPr lang="en-GB"/>
          </a:p>
        </p:txBody>
      </p:sp>
    </p:spTree>
    <p:extLst>
      <p:ext uri="{BB962C8B-B14F-4D97-AF65-F5344CB8AC3E}">
        <p14:creationId xmlns:p14="http://schemas.microsoft.com/office/powerpoint/2010/main" val="752281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a typeface="Calibri"/>
                <a:cs typeface="Calibri"/>
              </a:rPr>
              <a:t>Das </a:t>
            </a:r>
            <a:r>
              <a:rPr lang="en-GB" dirty="0" err="1">
                <a:ea typeface="Calibri"/>
                <a:cs typeface="Calibri"/>
              </a:rPr>
              <a:t>Kernproblem</a:t>
            </a:r>
            <a:r>
              <a:rPr lang="en-GB" dirty="0">
                <a:ea typeface="Calibri"/>
                <a:cs typeface="Calibri"/>
              </a:rPr>
              <a:t> </a:t>
            </a:r>
            <a:r>
              <a:rPr lang="en-GB" dirty="0" err="1">
                <a:ea typeface="Calibri"/>
                <a:cs typeface="Calibri"/>
              </a:rPr>
              <a:t>ist</a:t>
            </a:r>
            <a:r>
              <a:rPr lang="en-GB" dirty="0">
                <a:ea typeface="Calibri"/>
                <a:cs typeface="Calibri"/>
              </a:rPr>
              <a:t>, </a:t>
            </a:r>
            <a:r>
              <a:rPr lang="en-GB" dirty="0" err="1">
                <a:ea typeface="Calibri"/>
                <a:cs typeface="Calibri"/>
              </a:rPr>
              <a:t>dass</a:t>
            </a:r>
            <a:r>
              <a:rPr lang="en-GB" dirty="0">
                <a:ea typeface="Calibri"/>
                <a:cs typeface="Calibri"/>
              </a:rPr>
              <a:t> der Gen Z das Interesse für </a:t>
            </a:r>
            <a:r>
              <a:rPr lang="en-GB" dirty="0" err="1">
                <a:ea typeface="Calibri"/>
                <a:cs typeface="Calibri"/>
              </a:rPr>
              <a:t>Versicherungen</a:t>
            </a:r>
            <a:r>
              <a:rPr lang="en-GB" dirty="0">
                <a:ea typeface="Calibri"/>
                <a:cs typeface="Calibri"/>
              </a:rPr>
              <a:t> </a:t>
            </a:r>
            <a:r>
              <a:rPr lang="en-GB" dirty="0" err="1">
                <a:ea typeface="Calibri"/>
                <a:cs typeface="Calibri"/>
              </a:rPr>
              <a:t>fehlt</a:t>
            </a:r>
            <a:r>
              <a:rPr lang="en-GB" dirty="0">
                <a:ea typeface="Calibri"/>
                <a:cs typeface="Calibri"/>
              </a:rPr>
              <a:t>. </a:t>
            </a:r>
            <a:r>
              <a:rPr lang="en-GB" dirty="0" err="1">
                <a:ea typeface="Calibri"/>
                <a:cs typeface="Calibri"/>
              </a:rPr>
              <a:t>Bestehende</a:t>
            </a:r>
            <a:r>
              <a:rPr lang="en-GB" dirty="0">
                <a:ea typeface="Calibri"/>
                <a:cs typeface="Calibri"/>
              </a:rPr>
              <a:t> </a:t>
            </a:r>
            <a:r>
              <a:rPr lang="en-GB" dirty="0" err="1">
                <a:ea typeface="Calibri"/>
                <a:cs typeface="Calibri"/>
              </a:rPr>
              <a:t>Angebote</a:t>
            </a:r>
            <a:r>
              <a:rPr lang="en-GB" dirty="0">
                <a:ea typeface="Calibri"/>
                <a:cs typeface="Calibri"/>
              </a:rPr>
              <a:t> </a:t>
            </a:r>
            <a:r>
              <a:rPr lang="en-GB" dirty="0" err="1">
                <a:ea typeface="Calibri"/>
                <a:cs typeface="Calibri"/>
              </a:rPr>
              <a:t>erfordern</a:t>
            </a:r>
            <a:r>
              <a:rPr lang="en-GB" dirty="0">
                <a:ea typeface="Calibri"/>
                <a:cs typeface="Calibri"/>
              </a:rPr>
              <a:t> </a:t>
            </a:r>
            <a:r>
              <a:rPr lang="en-GB" dirty="0" err="1">
                <a:ea typeface="Calibri"/>
                <a:cs typeface="Calibri"/>
              </a:rPr>
              <a:t>detailreiche</a:t>
            </a:r>
            <a:r>
              <a:rPr lang="en-GB" dirty="0">
                <a:ea typeface="Calibri"/>
                <a:cs typeface="Calibri"/>
              </a:rPr>
              <a:t> </a:t>
            </a:r>
            <a:r>
              <a:rPr lang="en-GB" dirty="0" err="1">
                <a:ea typeface="Calibri"/>
                <a:cs typeface="Calibri"/>
              </a:rPr>
              <a:t>Recherchen</a:t>
            </a:r>
            <a:r>
              <a:rPr lang="en-GB" dirty="0">
                <a:ea typeface="Calibri"/>
                <a:cs typeface="Calibri"/>
              </a:rPr>
              <a:t> und </a:t>
            </a:r>
            <a:r>
              <a:rPr lang="en-GB" dirty="0" err="1">
                <a:ea typeface="Calibri"/>
                <a:cs typeface="Calibri"/>
              </a:rPr>
              <a:t>bieten</a:t>
            </a:r>
            <a:r>
              <a:rPr lang="en-GB" dirty="0">
                <a:ea typeface="Calibri"/>
                <a:cs typeface="Calibri"/>
              </a:rPr>
              <a:t> </a:t>
            </a:r>
            <a:r>
              <a:rPr lang="en-GB" dirty="0" err="1">
                <a:ea typeface="Calibri"/>
                <a:cs typeface="Calibri"/>
              </a:rPr>
              <a:t>keine</a:t>
            </a:r>
            <a:r>
              <a:rPr lang="en-GB" dirty="0">
                <a:ea typeface="Calibri"/>
                <a:cs typeface="Calibri"/>
              </a:rPr>
              <a:t> </a:t>
            </a:r>
            <a:r>
              <a:rPr lang="en-GB" dirty="0" err="1">
                <a:ea typeface="Calibri"/>
                <a:cs typeface="Calibri"/>
              </a:rPr>
              <a:t>zielgruppengerechten</a:t>
            </a:r>
            <a:r>
              <a:rPr lang="en-GB" dirty="0">
                <a:ea typeface="Calibri"/>
                <a:cs typeface="Calibri"/>
              </a:rPr>
              <a:t> </a:t>
            </a:r>
            <a:r>
              <a:rPr lang="en-GB" dirty="0" err="1">
                <a:ea typeface="Calibri"/>
                <a:cs typeface="Calibri"/>
              </a:rPr>
              <a:t>Angebote</a:t>
            </a:r>
            <a:r>
              <a:rPr lang="en-GB" dirty="0">
                <a:ea typeface="Calibri"/>
                <a:cs typeface="Calibri"/>
              </a:rPr>
              <a:t>. Das Potential, die Gen Z </a:t>
            </a:r>
            <a:r>
              <a:rPr lang="en-GB" dirty="0" err="1">
                <a:ea typeface="Calibri"/>
                <a:cs typeface="Calibri"/>
              </a:rPr>
              <a:t>mit</a:t>
            </a:r>
            <a:r>
              <a:rPr lang="en-GB" dirty="0">
                <a:ea typeface="Calibri"/>
                <a:cs typeface="Calibri"/>
              </a:rPr>
              <a:t> </a:t>
            </a:r>
            <a:r>
              <a:rPr lang="en-GB" dirty="0" err="1">
                <a:ea typeface="Calibri"/>
                <a:cs typeface="Calibri"/>
              </a:rPr>
              <a:t>Werten</a:t>
            </a:r>
            <a:r>
              <a:rPr lang="en-GB" dirty="0">
                <a:ea typeface="Calibri"/>
                <a:cs typeface="Calibri"/>
              </a:rPr>
              <a:t> </a:t>
            </a:r>
            <a:r>
              <a:rPr lang="en-GB" dirty="0" err="1">
                <a:ea typeface="Calibri"/>
                <a:cs typeface="Calibri"/>
              </a:rPr>
              <a:t>wie</a:t>
            </a:r>
            <a:r>
              <a:rPr lang="en-GB" dirty="0">
                <a:ea typeface="Calibri"/>
                <a:cs typeface="Calibri"/>
              </a:rPr>
              <a:t> </a:t>
            </a:r>
            <a:r>
              <a:rPr lang="en-GB" dirty="0" err="1">
                <a:ea typeface="Calibri"/>
                <a:cs typeface="Calibri"/>
              </a:rPr>
              <a:t>Transparenz</a:t>
            </a:r>
            <a:r>
              <a:rPr lang="en-GB" dirty="0">
                <a:ea typeface="Calibri"/>
                <a:cs typeface="Calibri"/>
              </a:rPr>
              <a:t>, </a:t>
            </a:r>
            <a:r>
              <a:rPr lang="en-GB" dirty="0" err="1">
                <a:ea typeface="Calibri"/>
                <a:cs typeface="Calibri"/>
              </a:rPr>
              <a:t>Nachhaltigkeit</a:t>
            </a:r>
            <a:r>
              <a:rPr lang="en-GB" dirty="0">
                <a:ea typeface="Calibri"/>
                <a:cs typeface="Calibri"/>
              </a:rPr>
              <a:t> und </a:t>
            </a:r>
            <a:r>
              <a:rPr lang="en-GB" dirty="0" err="1">
                <a:ea typeface="Calibri"/>
                <a:cs typeface="Calibri"/>
              </a:rPr>
              <a:t>Individualität</a:t>
            </a:r>
            <a:r>
              <a:rPr lang="en-GB" dirty="0">
                <a:ea typeface="Calibri"/>
                <a:cs typeface="Calibri"/>
              </a:rPr>
              <a:t> </a:t>
            </a:r>
            <a:r>
              <a:rPr lang="en-GB" dirty="0" err="1">
                <a:ea typeface="Calibri"/>
                <a:cs typeface="Calibri"/>
              </a:rPr>
              <a:t>zu</a:t>
            </a:r>
            <a:r>
              <a:rPr lang="en-GB" dirty="0">
                <a:ea typeface="Calibri"/>
                <a:cs typeface="Calibri"/>
              </a:rPr>
              <a:t> </a:t>
            </a:r>
            <a:r>
              <a:rPr lang="en-GB" dirty="0" err="1">
                <a:ea typeface="Calibri"/>
                <a:cs typeface="Calibri"/>
              </a:rPr>
              <a:t>überzeugen</a:t>
            </a:r>
            <a:r>
              <a:rPr lang="en-GB" dirty="0">
                <a:ea typeface="Calibri"/>
                <a:cs typeface="Calibri"/>
              </a:rPr>
              <a:t>, </a:t>
            </a:r>
            <a:r>
              <a:rPr lang="en-GB" dirty="0" err="1">
                <a:ea typeface="Calibri"/>
                <a:cs typeface="Calibri"/>
              </a:rPr>
              <a:t>bleibt</a:t>
            </a:r>
            <a:r>
              <a:rPr lang="en-GB" dirty="0">
                <a:ea typeface="Calibri"/>
                <a:cs typeface="Calibri"/>
              </a:rPr>
              <a:t> </a:t>
            </a:r>
            <a:r>
              <a:rPr lang="en-GB" dirty="0" err="1">
                <a:ea typeface="Calibri"/>
                <a:cs typeface="Calibri"/>
              </a:rPr>
              <a:t>teilweise</a:t>
            </a:r>
            <a:r>
              <a:rPr lang="en-GB" dirty="0">
                <a:ea typeface="Calibri"/>
                <a:cs typeface="Calibri"/>
              </a:rPr>
              <a:t> </a:t>
            </a:r>
            <a:r>
              <a:rPr lang="en-GB" dirty="0" err="1">
                <a:ea typeface="Calibri"/>
                <a:cs typeface="Calibri"/>
              </a:rPr>
              <a:t>ungenutzt</a:t>
            </a:r>
            <a:r>
              <a:rPr lang="en-GB" dirty="0">
                <a:ea typeface="Calibri"/>
                <a:cs typeface="Calibri"/>
              </a:rPr>
              <a:t>.</a:t>
            </a:r>
          </a:p>
        </p:txBody>
      </p:sp>
      <p:sp>
        <p:nvSpPr>
          <p:cNvPr id="4" name="Slide Number Placeholder 3"/>
          <p:cNvSpPr>
            <a:spLocks noGrp="1"/>
          </p:cNvSpPr>
          <p:nvPr>
            <p:ph type="sldNum" sz="quarter" idx="5"/>
          </p:nvPr>
        </p:nvSpPr>
        <p:spPr/>
        <p:txBody>
          <a:bodyPr/>
          <a:lstStyle/>
          <a:p>
            <a:fld id="{BAFB8958-A473-4146-AA87-A8A56FAADF42}" type="slidenum">
              <a:rPr lang="en-GB" smtClean="0"/>
              <a:t>2</a:t>
            </a:fld>
            <a:endParaRPr lang="en-GB"/>
          </a:p>
        </p:txBody>
      </p:sp>
    </p:spTree>
    <p:extLst>
      <p:ext uri="{BB962C8B-B14F-4D97-AF65-F5344CB8AC3E}">
        <p14:creationId xmlns:p14="http://schemas.microsoft.com/office/powerpoint/2010/main" val="3239932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ea typeface="Calibri"/>
                <a:cs typeface="Calibri"/>
              </a:rPr>
              <a:t>Unsere</a:t>
            </a:r>
            <a:r>
              <a:rPr lang="en-GB" dirty="0">
                <a:ea typeface="Calibri"/>
                <a:cs typeface="Calibri"/>
              </a:rPr>
              <a:t> </a:t>
            </a:r>
            <a:r>
              <a:rPr lang="en-GB" dirty="0" err="1">
                <a:ea typeface="Calibri"/>
                <a:cs typeface="Calibri"/>
              </a:rPr>
              <a:t>Lösung</a:t>
            </a:r>
            <a:r>
              <a:rPr lang="en-GB" dirty="0">
                <a:ea typeface="Calibri"/>
                <a:cs typeface="Calibri"/>
              </a:rPr>
              <a:t> </a:t>
            </a:r>
            <a:r>
              <a:rPr lang="en-GB" dirty="0" err="1">
                <a:ea typeface="Calibri"/>
                <a:cs typeface="Calibri"/>
              </a:rPr>
              <a:t>geht</a:t>
            </a:r>
            <a:r>
              <a:rPr lang="en-GB" dirty="0">
                <a:ea typeface="Calibri"/>
                <a:cs typeface="Calibri"/>
              </a:rPr>
              <a:t> auf die </a:t>
            </a:r>
            <a:r>
              <a:rPr lang="en-GB" dirty="0" err="1">
                <a:ea typeface="Calibri"/>
                <a:cs typeface="Calibri"/>
              </a:rPr>
              <a:t>Bedürfnisse</a:t>
            </a:r>
            <a:r>
              <a:rPr lang="en-GB" dirty="0">
                <a:ea typeface="Calibri"/>
                <a:cs typeface="Calibri"/>
              </a:rPr>
              <a:t> der Gen Z </a:t>
            </a:r>
            <a:r>
              <a:rPr lang="en-GB" dirty="0" err="1">
                <a:ea typeface="Calibri"/>
                <a:cs typeface="Calibri"/>
              </a:rPr>
              <a:t>ein</a:t>
            </a:r>
            <a:r>
              <a:rPr lang="en-GB" dirty="0">
                <a:ea typeface="Calibri"/>
                <a:cs typeface="Calibri"/>
              </a:rPr>
              <a:t> und holt </a:t>
            </a:r>
            <a:r>
              <a:rPr lang="en-GB" dirty="0" err="1">
                <a:ea typeface="Calibri"/>
                <a:cs typeface="Calibri"/>
              </a:rPr>
              <a:t>sie</a:t>
            </a:r>
            <a:r>
              <a:rPr lang="en-GB" dirty="0">
                <a:ea typeface="Calibri"/>
                <a:cs typeface="Calibri"/>
              </a:rPr>
              <a:t> </a:t>
            </a:r>
            <a:r>
              <a:rPr lang="en-GB" dirty="0" err="1">
                <a:ea typeface="Calibri"/>
                <a:cs typeface="Calibri"/>
              </a:rPr>
              <a:t>dort</a:t>
            </a:r>
            <a:r>
              <a:rPr lang="en-GB" dirty="0">
                <a:ea typeface="Calibri"/>
                <a:cs typeface="Calibri"/>
              </a:rPr>
              <a:t> ab wo </a:t>
            </a:r>
            <a:r>
              <a:rPr lang="en-GB" dirty="0" err="1">
                <a:ea typeface="Calibri"/>
                <a:cs typeface="Calibri"/>
              </a:rPr>
              <a:t>sie</a:t>
            </a:r>
            <a:r>
              <a:rPr lang="en-GB" dirty="0">
                <a:ea typeface="Calibri"/>
                <a:cs typeface="Calibri"/>
              </a:rPr>
              <a:t> </a:t>
            </a:r>
            <a:r>
              <a:rPr lang="en-GB" dirty="0" err="1">
                <a:ea typeface="Calibri"/>
                <a:cs typeface="Calibri"/>
              </a:rPr>
              <a:t>sich</a:t>
            </a:r>
            <a:r>
              <a:rPr lang="en-GB" dirty="0">
                <a:ea typeface="Calibri"/>
                <a:cs typeface="Calibri"/>
              </a:rPr>
              <a:t> </a:t>
            </a:r>
            <a:r>
              <a:rPr lang="en-GB" dirty="0" err="1">
                <a:ea typeface="Calibri"/>
                <a:cs typeface="Calibri"/>
              </a:rPr>
              <a:t>wohlfühlen</a:t>
            </a:r>
            <a:r>
              <a:rPr lang="en-GB" dirty="0">
                <a:ea typeface="Calibri"/>
                <a:cs typeface="Calibri"/>
              </a:rPr>
              <a:t>. </a:t>
            </a:r>
            <a:r>
              <a:rPr lang="en-GB" dirty="0" err="1">
                <a:ea typeface="Calibri"/>
                <a:cs typeface="Calibri"/>
              </a:rPr>
              <a:t>Durch</a:t>
            </a:r>
            <a:r>
              <a:rPr lang="en-GB" dirty="0">
                <a:ea typeface="Calibri"/>
                <a:cs typeface="Calibri"/>
              </a:rPr>
              <a:t> </a:t>
            </a:r>
            <a:r>
              <a:rPr lang="en-GB" dirty="0" err="1">
                <a:ea typeface="Calibri"/>
                <a:cs typeface="Calibri"/>
              </a:rPr>
              <a:t>spielerisches</a:t>
            </a:r>
            <a:r>
              <a:rPr lang="en-GB" dirty="0">
                <a:ea typeface="Calibri"/>
                <a:cs typeface="Calibri"/>
              </a:rPr>
              <a:t> </a:t>
            </a:r>
            <a:r>
              <a:rPr lang="en-GB" dirty="0" err="1">
                <a:ea typeface="Calibri"/>
                <a:cs typeface="Calibri"/>
              </a:rPr>
              <a:t>Erleben</a:t>
            </a:r>
            <a:r>
              <a:rPr lang="en-GB" dirty="0">
                <a:ea typeface="Calibri"/>
                <a:cs typeface="Calibri"/>
              </a:rPr>
              <a:t> warden positive </a:t>
            </a:r>
            <a:r>
              <a:rPr lang="en-GB" dirty="0" err="1">
                <a:ea typeface="Calibri"/>
                <a:cs typeface="Calibri"/>
              </a:rPr>
              <a:t>Emotionen</a:t>
            </a:r>
            <a:r>
              <a:rPr lang="en-GB" dirty="0">
                <a:ea typeface="Calibri"/>
                <a:cs typeface="Calibri"/>
              </a:rPr>
              <a:t> </a:t>
            </a:r>
            <a:r>
              <a:rPr lang="en-GB" dirty="0" err="1">
                <a:ea typeface="Calibri"/>
                <a:cs typeface="Calibri"/>
              </a:rPr>
              <a:t>ausgelöst</a:t>
            </a:r>
            <a:r>
              <a:rPr lang="en-GB" dirty="0">
                <a:ea typeface="Calibri"/>
                <a:cs typeface="Calibri"/>
              </a:rPr>
              <a:t>, die auf die SV und </a:t>
            </a:r>
            <a:r>
              <a:rPr lang="en-GB" dirty="0" err="1">
                <a:ea typeface="Calibri"/>
                <a:cs typeface="Calibri"/>
              </a:rPr>
              <a:t>deren</a:t>
            </a:r>
            <a:r>
              <a:rPr lang="en-GB" dirty="0">
                <a:ea typeface="Calibri"/>
                <a:cs typeface="Calibri"/>
              </a:rPr>
              <a:t> </a:t>
            </a:r>
            <a:r>
              <a:rPr lang="en-GB" dirty="0" err="1">
                <a:ea typeface="Calibri"/>
                <a:cs typeface="Calibri"/>
              </a:rPr>
              <a:t>Produkte</a:t>
            </a:r>
            <a:r>
              <a:rPr lang="en-GB" dirty="0">
                <a:ea typeface="Calibri"/>
                <a:cs typeface="Calibri"/>
              </a:rPr>
              <a:t> </a:t>
            </a:r>
            <a:r>
              <a:rPr lang="en-GB" dirty="0" err="1">
                <a:ea typeface="Calibri"/>
                <a:cs typeface="Calibri"/>
              </a:rPr>
              <a:t>übertragen</a:t>
            </a:r>
            <a:r>
              <a:rPr lang="en-GB" dirty="0">
                <a:ea typeface="Calibri"/>
                <a:cs typeface="Calibri"/>
              </a:rPr>
              <a:t> warden. </a:t>
            </a:r>
            <a:r>
              <a:rPr lang="en-GB" dirty="0" err="1">
                <a:ea typeface="Calibri"/>
                <a:cs typeface="Calibri"/>
              </a:rPr>
              <a:t>Mittels</a:t>
            </a:r>
            <a:r>
              <a:rPr lang="en-GB" dirty="0">
                <a:ea typeface="Calibri"/>
                <a:cs typeface="Calibri"/>
              </a:rPr>
              <a:t> </a:t>
            </a:r>
            <a:r>
              <a:rPr lang="en-GB" dirty="0" err="1">
                <a:ea typeface="Calibri"/>
                <a:cs typeface="Calibri"/>
              </a:rPr>
              <a:t>Erlebnisorientierung</a:t>
            </a:r>
            <a:r>
              <a:rPr lang="en-GB" dirty="0">
                <a:ea typeface="Calibri"/>
                <a:cs typeface="Calibri"/>
              </a:rPr>
              <a:t> und </a:t>
            </a:r>
            <a:r>
              <a:rPr lang="en-GB" dirty="0" err="1">
                <a:ea typeface="Calibri"/>
                <a:cs typeface="Calibri"/>
              </a:rPr>
              <a:t>Individualisierung</a:t>
            </a:r>
            <a:r>
              <a:rPr lang="en-GB" dirty="0">
                <a:ea typeface="Calibri"/>
                <a:cs typeface="Calibri"/>
              </a:rPr>
              <a:t> </a:t>
            </a:r>
            <a:r>
              <a:rPr lang="en-GB" dirty="0" err="1">
                <a:ea typeface="Calibri"/>
                <a:cs typeface="Calibri"/>
              </a:rPr>
              <a:t>erreichen</a:t>
            </a:r>
            <a:r>
              <a:rPr lang="en-GB" dirty="0">
                <a:ea typeface="Calibri"/>
                <a:cs typeface="Calibri"/>
              </a:rPr>
              <a:t> </a:t>
            </a:r>
            <a:r>
              <a:rPr lang="en-GB" dirty="0" err="1">
                <a:ea typeface="Calibri"/>
                <a:cs typeface="Calibri"/>
              </a:rPr>
              <a:t>wir</a:t>
            </a:r>
            <a:r>
              <a:rPr lang="en-GB" dirty="0">
                <a:ea typeface="Calibri"/>
                <a:cs typeface="Calibri"/>
              </a:rPr>
              <a:t> </a:t>
            </a:r>
            <a:r>
              <a:rPr lang="en-GB" dirty="0" err="1">
                <a:ea typeface="Calibri"/>
                <a:cs typeface="Calibri"/>
              </a:rPr>
              <a:t>Identifikation</a:t>
            </a:r>
            <a:r>
              <a:rPr lang="en-GB" dirty="0">
                <a:ea typeface="Calibri"/>
                <a:cs typeface="Calibri"/>
              </a:rPr>
              <a:t> der User </a:t>
            </a:r>
            <a:r>
              <a:rPr lang="en-GB" dirty="0" err="1">
                <a:ea typeface="Calibri"/>
                <a:cs typeface="Calibri"/>
              </a:rPr>
              <a:t>mit</a:t>
            </a:r>
            <a:r>
              <a:rPr lang="en-GB" dirty="0">
                <a:ea typeface="Calibri"/>
                <a:cs typeface="Calibri"/>
              </a:rPr>
              <a:t> </a:t>
            </a:r>
            <a:r>
              <a:rPr lang="en-GB" dirty="0" err="1">
                <a:ea typeface="Calibri"/>
                <a:cs typeface="Calibri"/>
              </a:rPr>
              <a:t>Produkten</a:t>
            </a:r>
            <a:r>
              <a:rPr lang="en-GB" dirty="0">
                <a:ea typeface="Calibri"/>
                <a:cs typeface="Calibri"/>
              </a:rPr>
              <a:t> der SV. </a:t>
            </a:r>
            <a:r>
              <a:rPr lang="en-GB" dirty="0" err="1">
                <a:ea typeface="Calibri"/>
                <a:cs typeface="Calibri"/>
              </a:rPr>
              <a:t>Gleichzeitig</a:t>
            </a:r>
            <a:r>
              <a:rPr lang="en-GB" dirty="0">
                <a:ea typeface="Calibri"/>
                <a:cs typeface="Calibri"/>
              </a:rPr>
              <a:t> </a:t>
            </a:r>
            <a:r>
              <a:rPr lang="en-GB" dirty="0" err="1">
                <a:ea typeface="Calibri"/>
                <a:cs typeface="Calibri"/>
              </a:rPr>
              <a:t>kann</a:t>
            </a:r>
            <a:r>
              <a:rPr lang="en-GB" dirty="0">
                <a:ea typeface="Calibri"/>
                <a:cs typeface="Calibri"/>
              </a:rPr>
              <a:t> die SV </a:t>
            </a:r>
            <a:r>
              <a:rPr lang="en-GB" dirty="0" err="1">
                <a:ea typeface="Calibri"/>
                <a:cs typeface="Calibri"/>
              </a:rPr>
              <a:t>durch</a:t>
            </a:r>
            <a:r>
              <a:rPr lang="en-GB" dirty="0">
                <a:ea typeface="Calibri"/>
                <a:cs typeface="Calibri"/>
              </a:rPr>
              <a:t> die </a:t>
            </a:r>
            <a:r>
              <a:rPr lang="en-GB" dirty="0" err="1">
                <a:ea typeface="Calibri"/>
                <a:cs typeface="Calibri"/>
              </a:rPr>
              <a:t>erfassten</a:t>
            </a:r>
            <a:r>
              <a:rPr lang="en-GB" dirty="0">
                <a:ea typeface="Calibri"/>
                <a:cs typeface="Calibri"/>
              </a:rPr>
              <a:t> </a:t>
            </a:r>
            <a:r>
              <a:rPr lang="en-GB" dirty="0" err="1">
                <a:ea typeface="Calibri"/>
                <a:cs typeface="Calibri"/>
              </a:rPr>
              <a:t>Spieldaten</a:t>
            </a:r>
            <a:r>
              <a:rPr lang="en-GB" dirty="0">
                <a:ea typeface="Calibri"/>
                <a:cs typeface="Calibri"/>
              </a:rPr>
              <a:t> </a:t>
            </a:r>
            <a:r>
              <a:rPr lang="en-GB" dirty="0" err="1">
                <a:ea typeface="Calibri"/>
                <a:cs typeface="Calibri"/>
              </a:rPr>
              <a:t>Rückschlüsse</a:t>
            </a:r>
            <a:r>
              <a:rPr lang="en-GB" dirty="0">
                <a:ea typeface="Calibri"/>
                <a:cs typeface="Calibri"/>
              </a:rPr>
              <a:t> auf </a:t>
            </a:r>
            <a:r>
              <a:rPr lang="en-GB" dirty="0" err="1">
                <a:ea typeface="Calibri"/>
                <a:cs typeface="Calibri"/>
              </a:rPr>
              <a:t>ihre</a:t>
            </a:r>
            <a:r>
              <a:rPr lang="en-GB" dirty="0">
                <a:ea typeface="Calibri"/>
                <a:cs typeface="Calibri"/>
              </a:rPr>
              <a:t> </a:t>
            </a:r>
            <a:r>
              <a:rPr lang="en-GB" dirty="0" err="1">
                <a:ea typeface="Calibri"/>
                <a:cs typeface="Calibri"/>
              </a:rPr>
              <a:t>Zielgruppen</a:t>
            </a:r>
            <a:r>
              <a:rPr lang="en-GB" dirty="0">
                <a:ea typeface="Calibri"/>
                <a:cs typeface="Calibri"/>
              </a:rPr>
              <a:t> </a:t>
            </a:r>
            <a:r>
              <a:rPr lang="en-GB" dirty="0" err="1">
                <a:ea typeface="Calibri"/>
                <a:cs typeface="Calibri"/>
              </a:rPr>
              <a:t>identifizieren</a:t>
            </a:r>
            <a:r>
              <a:rPr lang="en-GB" dirty="0">
                <a:ea typeface="Calibri"/>
                <a:cs typeface="Calibri"/>
              </a:rPr>
              <a:t> und so </a:t>
            </a:r>
            <a:r>
              <a:rPr lang="en-GB" dirty="0" err="1">
                <a:ea typeface="Calibri"/>
                <a:cs typeface="Calibri"/>
              </a:rPr>
              <a:t>zielgerichteter</a:t>
            </a:r>
            <a:r>
              <a:rPr lang="en-GB" dirty="0">
                <a:ea typeface="Calibri"/>
                <a:cs typeface="Calibri"/>
              </a:rPr>
              <a:t> </a:t>
            </a:r>
            <a:r>
              <a:rPr lang="en-GB" dirty="0" err="1">
                <a:ea typeface="Calibri"/>
                <a:cs typeface="Calibri"/>
              </a:rPr>
              <a:t>Produkte</a:t>
            </a:r>
            <a:r>
              <a:rPr lang="en-GB" dirty="0">
                <a:ea typeface="Calibri"/>
                <a:cs typeface="Calibri"/>
              </a:rPr>
              <a:t> und </a:t>
            </a:r>
            <a:r>
              <a:rPr lang="en-GB" dirty="0" err="1">
                <a:ea typeface="Calibri"/>
                <a:cs typeface="Calibri"/>
              </a:rPr>
              <a:t>Lösungen</a:t>
            </a:r>
            <a:r>
              <a:rPr lang="en-GB" dirty="0">
                <a:ea typeface="Calibri"/>
                <a:cs typeface="Calibri"/>
              </a:rPr>
              <a:t> </a:t>
            </a:r>
            <a:r>
              <a:rPr lang="en-GB" dirty="0" err="1">
                <a:ea typeface="Calibri"/>
                <a:cs typeface="Calibri"/>
              </a:rPr>
              <a:t>anbieten</a:t>
            </a:r>
            <a:r>
              <a:rPr lang="en-GB" dirty="0">
                <a:ea typeface="Calibri"/>
                <a:cs typeface="Calibri"/>
              </a:rPr>
              <a:t> und </a:t>
            </a:r>
            <a:r>
              <a:rPr lang="en-GB" dirty="0" err="1">
                <a:ea typeface="Calibri"/>
                <a:cs typeface="Calibri"/>
              </a:rPr>
              <a:t>testen</a:t>
            </a:r>
            <a:r>
              <a:rPr lang="en-GB" dirty="0">
                <a:ea typeface="Calibri"/>
                <a:cs typeface="Calibri"/>
              </a:rPr>
              <a:t>.</a:t>
            </a:r>
          </a:p>
        </p:txBody>
      </p:sp>
      <p:sp>
        <p:nvSpPr>
          <p:cNvPr id="4" name="Foliennummernplatzhalter 3"/>
          <p:cNvSpPr>
            <a:spLocks noGrp="1"/>
          </p:cNvSpPr>
          <p:nvPr>
            <p:ph type="sldNum" sz="quarter" idx="5"/>
          </p:nvPr>
        </p:nvSpPr>
        <p:spPr/>
        <p:txBody>
          <a:bodyPr/>
          <a:lstStyle/>
          <a:p>
            <a:fld id="{BAFB8958-A473-4146-AA87-A8A56FAADF42}" type="slidenum">
              <a:rPr lang="en-GB" smtClean="0"/>
              <a:t>3</a:t>
            </a:fld>
            <a:endParaRPr lang="en-GB"/>
          </a:p>
        </p:txBody>
      </p:sp>
    </p:spTree>
    <p:extLst>
      <p:ext uri="{BB962C8B-B14F-4D97-AF65-F5344CB8AC3E}">
        <p14:creationId xmlns:p14="http://schemas.microsoft.com/office/powerpoint/2010/main" val="1639923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ea typeface="Calibri"/>
                <a:cs typeface="Calibri"/>
              </a:rPr>
              <a:t>Unsere</a:t>
            </a:r>
            <a:r>
              <a:rPr lang="en-GB" dirty="0">
                <a:ea typeface="Calibri"/>
                <a:cs typeface="Calibri"/>
              </a:rPr>
              <a:t> </a:t>
            </a:r>
            <a:r>
              <a:rPr lang="en-GB" dirty="0" err="1">
                <a:ea typeface="Calibri"/>
                <a:cs typeface="Calibri"/>
              </a:rPr>
              <a:t>Lösung</a:t>
            </a:r>
            <a:r>
              <a:rPr lang="en-GB" dirty="0">
                <a:ea typeface="Calibri"/>
                <a:cs typeface="Calibri"/>
              </a:rPr>
              <a:t> </a:t>
            </a:r>
            <a:r>
              <a:rPr lang="en-GB" dirty="0" err="1">
                <a:ea typeface="Calibri"/>
                <a:cs typeface="Calibri"/>
              </a:rPr>
              <a:t>geht</a:t>
            </a:r>
            <a:r>
              <a:rPr lang="en-GB" dirty="0">
                <a:ea typeface="Calibri"/>
                <a:cs typeface="Calibri"/>
              </a:rPr>
              <a:t> auf die </a:t>
            </a:r>
            <a:r>
              <a:rPr lang="en-GB" dirty="0" err="1">
                <a:ea typeface="Calibri"/>
                <a:cs typeface="Calibri"/>
              </a:rPr>
              <a:t>Bedürfnisse</a:t>
            </a:r>
            <a:r>
              <a:rPr lang="en-GB" dirty="0">
                <a:ea typeface="Calibri"/>
                <a:cs typeface="Calibri"/>
              </a:rPr>
              <a:t> der Gen Z </a:t>
            </a:r>
            <a:r>
              <a:rPr lang="en-GB" dirty="0" err="1">
                <a:ea typeface="Calibri"/>
                <a:cs typeface="Calibri"/>
              </a:rPr>
              <a:t>ein</a:t>
            </a:r>
            <a:r>
              <a:rPr lang="en-GB" dirty="0">
                <a:ea typeface="Calibri"/>
                <a:cs typeface="Calibri"/>
              </a:rPr>
              <a:t> und holt </a:t>
            </a:r>
            <a:r>
              <a:rPr lang="en-GB" dirty="0" err="1">
                <a:ea typeface="Calibri"/>
                <a:cs typeface="Calibri"/>
              </a:rPr>
              <a:t>sie</a:t>
            </a:r>
            <a:r>
              <a:rPr lang="en-GB" dirty="0">
                <a:ea typeface="Calibri"/>
                <a:cs typeface="Calibri"/>
              </a:rPr>
              <a:t> </a:t>
            </a:r>
            <a:r>
              <a:rPr lang="en-GB" dirty="0" err="1">
                <a:ea typeface="Calibri"/>
                <a:cs typeface="Calibri"/>
              </a:rPr>
              <a:t>dort</a:t>
            </a:r>
            <a:r>
              <a:rPr lang="en-GB" dirty="0">
                <a:ea typeface="Calibri"/>
                <a:cs typeface="Calibri"/>
              </a:rPr>
              <a:t> ab wo </a:t>
            </a:r>
            <a:r>
              <a:rPr lang="en-GB" dirty="0" err="1">
                <a:ea typeface="Calibri"/>
                <a:cs typeface="Calibri"/>
              </a:rPr>
              <a:t>sie</a:t>
            </a:r>
            <a:r>
              <a:rPr lang="en-GB" dirty="0">
                <a:ea typeface="Calibri"/>
                <a:cs typeface="Calibri"/>
              </a:rPr>
              <a:t> </a:t>
            </a:r>
            <a:r>
              <a:rPr lang="en-GB" dirty="0" err="1">
                <a:ea typeface="Calibri"/>
                <a:cs typeface="Calibri"/>
              </a:rPr>
              <a:t>sich</a:t>
            </a:r>
            <a:r>
              <a:rPr lang="en-GB" dirty="0">
                <a:ea typeface="Calibri"/>
                <a:cs typeface="Calibri"/>
              </a:rPr>
              <a:t> </a:t>
            </a:r>
            <a:r>
              <a:rPr lang="en-GB" dirty="0" err="1">
                <a:ea typeface="Calibri"/>
                <a:cs typeface="Calibri"/>
              </a:rPr>
              <a:t>wohlfühlen</a:t>
            </a:r>
            <a:r>
              <a:rPr lang="en-GB" dirty="0">
                <a:ea typeface="Calibri"/>
                <a:cs typeface="Calibri"/>
              </a:rPr>
              <a:t>. </a:t>
            </a:r>
            <a:r>
              <a:rPr lang="en-GB" dirty="0" err="1">
                <a:ea typeface="Calibri"/>
                <a:cs typeface="Calibri"/>
              </a:rPr>
              <a:t>Durch</a:t>
            </a:r>
            <a:r>
              <a:rPr lang="en-GB" dirty="0">
                <a:ea typeface="Calibri"/>
                <a:cs typeface="Calibri"/>
              </a:rPr>
              <a:t> </a:t>
            </a:r>
            <a:r>
              <a:rPr lang="en-GB" dirty="0" err="1">
                <a:ea typeface="Calibri"/>
                <a:cs typeface="Calibri"/>
              </a:rPr>
              <a:t>spielerisches</a:t>
            </a:r>
            <a:r>
              <a:rPr lang="en-GB" dirty="0">
                <a:ea typeface="Calibri"/>
                <a:cs typeface="Calibri"/>
              </a:rPr>
              <a:t> </a:t>
            </a:r>
            <a:r>
              <a:rPr lang="en-GB" dirty="0" err="1">
                <a:ea typeface="Calibri"/>
                <a:cs typeface="Calibri"/>
              </a:rPr>
              <a:t>Erleben</a:t>
            </a:r>
            <a:r>
              <a:rPr lang="en-GB" dirty="0">
                <a:ea typeface="Calibri"/>
                <a:cs typeface="Calibri"/>
              </a:rPr>
              <a:t> warden positive </a:t>
            </a:r>
            <a:r>
              <a:rPr lang="en-GB" dirty="0" err="1">
                <a:ea typeface="Calibri"/>
                <a:cs typeface="Calibri"/>
              </a:rPr>
              <a:t>Emotionen</a:t>
            </a:r>
            <a:r>
              <a:rPr lang="en-GB" dirty="0">
                <a:ea typeface="Calibri"/>
                <a:cs typeface="Calibri"/>
              </a:rPr>
              <a:t> </a:t>
            </a:r>
            <a:r>
              <a:rPr lang="en-GB" dirty="0" err="1">
                <a:ea typeface="Calibri"/>
                <a:cs typeface="Calibri"/>
              </a:rPr>
              <a:t>ausgelöst</a:t>
            </a:r>
            <a:r>
              <a:rPr lang="en-GB" dirty="0">
                <a:ea typeface="Calibri"/>
                <a:cs typeface="Calibri"/>
              </a:rPr>
              <a:t>, die auf die SV und </a:t>
            </a:r>
            <a:r>
              <a:rPr lang="en-GB" dirty="0" err="1">
                <a:ea typeface="Calibri"/>
                <a:cs typeface="Calibri"/>
              </a:rPr>
              <a:t>deren</a:t>
            </a:r>
            <a:r>
              <a:rPr lang="en-GB" dirty="0">
                <a:ea typeface="Calibri"/>
                <a:cs typeface="Calibri"/>
              </a:rPr>
              <a:t> </a:t>
            </a:r>
            <a:r>
              <a:rPr lang="en-GB" dirty="0" err="1">
                <a:ea typeface="Calibri"/>
                <a:cs typeface="Calibri"/>
              </a:rPr>
              <a:t>Produkte</a:t>
            </a:r>
            <a:r>
              <a:rPr lang="en-GB" dirty="0">
                <a:ea typeface="Calibri"/>
                <a:cs typeface="Calibri"/>
              </a:rPr>
              <a:t> </a:t>
            </a:r>
            <a:r>
              <a:rPr lang="en-GB" dirty="0" err="1">
                <a:ea typeface="Calibri"/>
                <a:cs typeface="Calibri"/>
              </a:rPr>
              <a:t>übertragen</a:t>
            </a:r>
            <a:r>
              <a:rPr lang="en-GB" dirty="0">
                <a:ea typeface="Calibri"/>
                <a:cs typeface="Calibri"/>
              </a:rPr>
              <a:t> warden. </a:t>
            </a:r>
            <a:r>
              <a:rPr lang="en-GB" dirty="0" err="1">
                <a:ea typeface="Calibri"/>
                <a:cs typeface="Calibri"/>
              </a:rPr>
              <a:t>Mittels</a:t>
            </a:r>
            <a:r>
              <a:rPr lang="en-GB" dirty="0">
                <a:ea typeface="Calibri"/>
                <a:cs typeface="Calibri"/>
              </a:rPr>
              <a:t> </a:t>
            </a:r>
            <a:r>
              <a:rPr lang="en-GB" dirty="0" err="1">
                <a:ea typeface="Calibri"/>
                <a:cs typeface="Calibri"/>
              </a:rPr>
              <a:t>Erlebnisorientierung</a:t>
            </a:r>
            <a:r>
              <a:rPr lang="en-GB" dirty="0">
                <a:ea typeface="Calibri"/>
                <a:cs typeface="Calibri"/>
              </a:rPr>
              <a:t> und </a:t>
            </a:r>
            <a:r>
              <a:rPr lang="en-GB" dirty="0" err="1">
                <a:ea typeface="Calibri"/>
                <a:cs typeface="Calibri"/>
              </a:rPr>
              <a:t>Individualisierung</a:t>
            </a:r>
            <a:r>
              <a:rPr lang="en-GB" dirty="0">
                <a:ea typeface="Calibri"/>
                <a:cs typeface="Calibri"/>
              </a:rPr>
              <a:t> </a:t>
            </a:r>
            <a:r>
              <a:rPr lang="en-GB" dirty="0" err="1">
                <a:ea typeface="Calibri"/>
                <a:cs typeface="Calibri"/>
              </a:rPr>
              <a:t>erreichen</a:t>
            </a:r>
            <a:r>
              <a:rPr lang="en-GB" dirty="0">
                <a:ea typeface="Calibri"/>
                <a:cs typeface="Calibri"/>
              </a:rPr>
              <a:t> </a:t>
            </a:r>
            <a:r>
              <a:rPr lang="en-GB" dirty="0" err="1">
                <a:ea typeface="Calibri"/>
                <a:cs typeface="Calibri"/>
              </a:rPr>
              <a:t>wir</a:t>
            </a:r>
            <a:r>
              <a:rPr lang="en-GB" dirty="0">
                <a:ea typeface="Calibri"/>
                <a:cs typeface="Calibri"/>
              </a:rPr>
              <a:t> </a:t>
            </a:r>
            <a:r>
              <a:rPr lang="en-GB" dirty="0" err="1">
                <a:ea typeface="Calibri"/>
                <a:cs typeface="Calibri"/>
              </a:rPr>
              <a:t>Identifikation</a:t>
            </a:r>
            <a:r>
              <a:rPr lang="en-GB" dirty="0">
                <a:ea typeface="Calibri"/>
                <a:cs typeface="Calibri"/>
              </a:rPr>
              <a:t> der User </a:t>
            </a:r>
            <a:r>
              <a:rPr lang="en-GB" dirty="0" err="1">
                <a:ea typeface="Calibri"/>
                <a:cs typeface="Calibri"/>
              </a:rPr>
              <a:t>mit</a:t>
            </a:r>
            <a:r>
              <a:rPr lang="en-GB" dirty="0">
                <a:ea typeface="Calibri"/>
                <a:cs typeface="Calibri"/>
              </a:rPr>
              <a:t> </a:t>
            </a:r>
            <a:r>
              <a:rPr lang="en-GB" dirty="0" err="1">
                <a:ea typeface="Calibri"/>
                <a:cs typeface="Calibri"/>
              </a:rPr>
              <a:t>Produkten</a:t>
            </a:r>
            <a:r>
              <a:rPr lang="en-GB" dirty="0">
                <a:ea typeface="Calibri"/>
                <a:cs typeface="Calibri"/>
              </a:rPr>
              <a:t> der SV. </a:t>
            </a:r>
            <a:r>
              <a:rPr lang="en-GB" dirty="0" err="1">
                <a:ea typeface="Calibri"/>
                <a:cs typeface="Calibri"/>
              </a:rPr>
              <a:t>Gleichzeitig</a:t>
            </a:r>
            <a:r>
              <a:rPr lang="en-GB" dirty="0">
                <a:ea typeface="Calibri"/>
                <a:cs typeface="Calibri"/>
              </a:rPr>
              <a:t> </a:t>
            </a:r>
            <a:r>
              <a:rPr lang="en-GB" dirty="0" err="1">
                <a:ea typeface="Calibri"/>
                <a:cs typeface="Calibri"/>
              </a:rPr>
              <a:t>kann</a:t>
            </a:r>
            <a:r>
              <a:rPr lang="en-GB" dirty="0">
                <a:ea typeface="Calibri"/>
                <a:cs typeface="Calibri"/>
              </a:rPr>
              <a:t> die SV </a:t>
            </a:r>
            <a:r>
              <a:rPr lang="en-GB" dirty="0" err="1">
                <a:ea typeface="Calibri"/>
                <a:cs typeface="Calibri"/>
              </a:rPr>
              <a:t>durch</a:t>
            </a:r>
            <a:r>
              <a:rPr lang="en-GB" dirty="0">
                <a:ea typeface="Calibri"/>
                <a:cs typeface="Calibri"/>
              </a:rPr>
              <a:t> die </a:t>
            </a:r>
            <a:r>
              <a:rPr lang="en-GB" dirty="0" err="1">
                <a:ea typeface="Calibri"/>
                <a:cs typeface="Calibri"/>
              </a:rPr>
              <a:t>erfassten</a:t>
            </a:r>
            <a:r>
              <a:rPr lang="en-GB" dirty="0">
                <a:ea typeface="Calibri"/>
                <a:cs typeface="Calibri"/>
              </a:rPr>
              <a:t> </a:t>
            </a:r>
            <a:r>
              <a:rPr lang="en-GB" dirty="0" err="1">
                <a:ea typeface="Calibri"/>
                <a:cs typeface="Calibri"/>
              </a:rPr>
              <a:t>Spieldaten</a:t>
            </a:r>
            <a:r>
              <a:rPr lang="en-GB" dirty="0">
                <a:ea typeface="Calibri"/>
                <a:cs typeface="Calibri"/>
              </a:rPr>
              <a:t> </a:t>
            </a:r>
            <a:r>
              <a:rPr lang="en-GB" dirty="0" err="1">
                <a:ea typeface="Calibri"/>
                <a:cs typeface="Calibri"/>
              </a:rPr>
              <a:t>Rückschlüsse</a:t>
            </a:r>
            <a:r>
              <a:rPr lang="en-GB" dirty="0">
                <a:ea typeface="Calibri"/>
                <a:cs typeface="Calibri"/>
              </a:rPr>
              <a:t> auf </a:t>
            </a:r>
            <a:r>
              <a:rPr lang="en-GB" dirty="0" err="1">
                <a:ea typeface="Calibri"/>
                <a:cs typeface="Calibri"/>
              </a:rPr>
              <a:t>ihre</a:t>
            </a:r>
            <a:r>
              <a:rPr lang="en-GB" dirty="0">
                <a:ea typeface="Calibri"/>
                <a:cs typeface="Calibri"/>
              </a:rPr>
              <a:t> </a:t>
            </a:r>
            <a:r>
              <a:rPr lang="en-GB" dirty="0" err="1">
                <a:ea typeface="Calibri"/>
                <a:cs typeface="Calibri"/>
              </a:rPr>
              <a:t>Zielgruppen</a:t>
            </a:r>
            <a:r>
              <a:rPr lang="en-GB" dirty="0">
                <a:ea typeface="Calibri"/>
                <a:cs typeface="Calibri"/>
              </a:rPr>
              <a:t> </a:t>
            </a:r>
            <a:r>
              <a:rPr lang="en-GB" dirty="0" err="1">
                <a:ea typeface="Calibri"/>
                <a:cs typeface="Calibri"/>
              </a:rPr>
              <a:t>identifizieren</a:t>
            </a:r>
            <a:r>
              <a:rPr lang="en-GB" dirty="0">
                <a:ea typeface="Calibri"/>
                <a:cs typeface="Calibri"/>
              </a:rPr>
              <a:t> und so </a:t>
            </a:r>
            <a:r>
              <a:rPr lang="en-GB" dirty="0" err="1">
                <a:ea typeface="Calibri"/>
                <a:cs typeface="Calibri"/>
              </a:rPr>
              <a:t>zielgerichteter</a:t>
            </a:r>
            <a:r>
              <a:rPr lang="en-GB" dirty="0">
                <a:ea typeface="Calibri"/>
                <a:cs typeface="Calibri"/>
              </a:rPr>
              <a:t> </a:t>
            </a:r>
            <a:r>
              <a:rPr lang="en-GB" dirty="0" err="1">
                <a:ea typeface="Calibri"/>
                <a:cs typeface="Calibri"/>
              </a:rPr>
              <a:t>Produkte</a:t>
            </a:r>
            <a:r>
              <a:rPr lang="en-GB" dirty="0">
                <a:ea typeface="Calibri"/>
                <a:cs typeface="Calibri"/>
              </a:rPr>
              <a:t> und </a:t>
            </a:r>
            <a:r>
              <a:rPr lang="en-GB" dirty="0" err="1">
                <a:ea typeface="Calibri"/>
                <a:cs typeface="Calibri"/>
              </a:rPr>
              <a:t>Lösungen</a:t>
            </a:r>
            <a:r>
              <a:rPr lang="en-GB" dirty="0">
                <a:ea typeface="Calibri"/>
                <a:cs typeface="Calibri"/>
              </a:rPr>
              <a:t> </a:t>
            </a:r>
            <a:r>
              <a:rPr lang="en-GB" dirty="0" err="1">
                <a:ea typeface="Calibri"/>
                <a:cs typeface="Calibri"/>
              </a:rPr>
              <a:t>anbieten</a:t>
            </a:r>
            <a:r>
              <a:rPr lang="en-GB" dirty="0">
                <a:ea typeface="Calibri"/>
                <a:cs typeface="Calibri"/>
              </a:rPr>
              <a:t> und </a:t>
            </a:r>
            <a:r>
              <a:rPr lang="en-GB" dirty="0" err="1">
                <a:ea typeface="Calibri"/>
                <a:cs typeface="Calibri"/>
              </a:rPr>
              <a:t>testen</a:t>
            </a:r>
            <a:r>
              <a:rPr lang="en-GB" dirty="0">
                <a:ea typeface="Calibri"/>
                <a:cs typeface="Calibri"/>
              </a:rPr>
              <a:t>.</a:t>
            </a:r>
          </a:p>
        </p:txBody>
      </p:sp>
      <p:sp>
        <p:nvSpPr>
          <p:cNvPr id="4" name="Foliennummernplatzhalter 3"/>
          <p:cNvSpPr>
            <a:spLocks noGrp="1"/>
          </p:cNvSpPr>
          <p:nvPr>
            <p:ph type="sldNum" sz="quarter" idx="5"/>
          </p:nvPr>
        </p:nvSpPr>
        <p:spPr/>
        <p:txBody>
          <a:bodyPr/>
          <a:lstStyle/>
          <a:p>
            <a:fld id="{BAFB8958-A473-4146-AA87-A8A56FAADF42}" type="slidenum">
              <a:rPr lang="en-GB" smtClean="0"/>
              <a:t>4</a:t>
            </a:fld>
            <a:endParaRPr lang="en-GB"/>
          </a:p>
        </p:txBody>
      </p:sp>
    </p:spTree>
    <p:extLst>
      <p:ext uri="{BB962C8B-B14F-4D97-AF65-F5344CB8AC3E}">
        <p14:creationId xmlns:p14="http://schemas.microsoft.com/office/powerpoint/2010/main" val="1814603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ea typeface="Calibri"/>
                <a:cs typeface="Calibri"/>
              </a:rPr>
              <a:t>Unsere</a:t>
            </a:r>
            <a:r>
              <a:rPr lang="en-GB" dirty="0">
                <a:ea typeface="Calibri"/>
                <a:cs typeface="Calibri"/>
              </a:rPr>
              <a:t> </a:t>
            </a:r>
            <a:r>
              <a:rPr lang="en-GB" dirty="0" err="1">
                <a:ea typeface="Calibri"/>
                <a:cs typeface="Calibri"/>
              </a:rPr>
              <a:t>Lösung</a:t>
            </a:r>
            <a:r>
              <a:rPr lang="en-GB" dirty="0">
                <a:ea typeface="Calibri"/>
                <a:cs typeface="Calibri"/>
              </a:rPr>
              <a:t> </a:t>
            </a:r>
            <a:r>
              <a:rPr lang="en-GB" dirty="0" err="1">
                <a:ea typeface="Calibri"/>
                <a:cs typeface="Calibri"/>
              </a:rPr>
              <a:t>geht</a:t>
            </a:r>
            <a:r>
              <a:rPr lang="en-GB" dirty="0">
                <a:ea typeface="Calibri"/>
                <a:cs typeface="Calibri"/>
              </a:rPr>
              <a:t> auf die </a:t>
            </a:r>
            <a:r>
              <a:rPr lang="en-GB" dirty="0" err="1">
                <a:ea typeface="Calibri"/>
                <a:cs typeface="Calibri"/>
              </a:rPr>
              <a:t>Bedürfnisse</a:t>
            </a:r>
            <a:r>
              <a:rPr lang="en-GB" dirty="0">
                <a:ea typeface="Calibri"/>
                <a:cs typeface="Calibri"/>
              </a:rPr>
              <a:t> der Gen Z </a:t>
            </a:r>
            <a:r>
              <a:rPr lang="en-GB" dirty="0" err="1">
                <a:ea typeface="Calibri"/>
                <a:cs typeface="Calibri"/>
              </a:rPr>
              <a:t>ein</a:t>
            </a:r>
            <a:r>
              <a:rPr lang="en-GB" dirty="0">
                <a:ea typeface="Calibri"/>
                <a:cs typeface="Calibri"/>
              </a:rPr>
              <a:t> und holt </a:t>
            </a:r>
            <a:r>
              <a:rPr lang="en-GB" dirty="0" err="1">
                <a:ea typeface="Calibri"/>
                <a:cs typeface="Calibri"/>
              </a:rPr>
              <a:t>sie</a:t>
            </a:r>
            <a:r>
              <a:rPr lang="en-GB" dirty="0">
                <a:ea typeface="Calibri"/>
                <a:cs typeface="Calibri"/>
              </a:rPr>
              <a:t> </a:t>
            </a:r>
            <a:r>
              <a:rPr lang="en-GB" dirty="0" err="1">
                <a:ea typeface="Calibri"/>
                <a:cs typeface="Calibri"/>
              </a:rPr>
              <a:t>dort</a:t>
            </a:r>
            <a:r>
              <a:rPr lang="en-GB" dirty="0">
                <a:ea typeface="Calibri"/>
                <a:cs typeface="Calibri"/>
              </a:rPr>
              <a:t> ab wo </a:t>
            </a:r>
            <a:r>
              <a:rPr lang="en-GB" dirty="0" err="1">
                <a:ea typeface="Calibri"/>
                <a:cs typeface="Calibri"/>
              </a:rPr>
              <a:t>sie</a:t>
            </a:r>
            <a:r>
              <a:rPr lang="en-GB" dirty="0">
                <a:ea typeface="Calibri"/>
                <a:cs typeface="Calibri"/>
              </a:rPr>
              <a:t> </a:t>
            </a:r>
            <a:r>
              <a:rPr lang="en-GB" dirty="0" err="1">
                <a:ea typeface="Calibri"/>
                <a:cs typeface="Calibri"/>
              </a:rPr>
              <a:t>sich</a:t>
            </a:r>
            <a:r>
              <a:rPr lang="en-GB" dirty="0">
                <a:ea typeface="Calibri"/>
                <a:cs typeface="Calibri"/>
              </a:rPr>
              <a:t> </a:t>
            </a:r>
            <a:r>
              <a:rPr lang="en-GB" dirty="0" err="1">
                <a:ea typeface="Calibri"/>
                <a:cs typeface="Calibri"/>
              </a:rPr>
              <a:t>wohlfühlen</a:t>
            </a:r>
            <a:r>
              <a:rPr lang="en-GB" dirty="0">
                <a:ea typeface="Calibri"/>
                <a:cs typeface="Calibri"/>
              </a:rPr>
              <a:t>. </a:t>
            </a:r>
            <a:r>
              <a:rPr lang="en-GB" dirty="0" err="1">
                <a:ea typeface="Calibri"/>
                <a:cs typeface="Calibri"/>
              </a:rPr>
              <a:t>Durch</a:t>
            </a:r>
            <a:r>
              <a:rPr lang="en-GB" dirty="0">
                <a:ea typeface="Calibri"/>
                <a:cs typeface="Calibri"/>
              </a:rPr>
              <a:t> </a:t>
            </a:r>
            <a:r>
              <a:rPr lang="en-GB" dirty="0" err="1">
                <a:ea typeface="Calibri"/>
                <a:cs typeface="Calibri"/>
              </a:rPr>
              <a:t>spielerisches</a:t>
            </a:r>
            <a:r>
              <a:rPr lang="en-GB" dirty="0">
                <a:ea typeface="Calibri"/>
                <a:cs typeface="Calibri"/>
              </a:rPr>
              <a:t> </a:t>
            </a:r>
            <a:r>
              <a:rPr lang="en-GB" dirty="0" err="1">
                <a:ea typeface="Calibri"/>
                <a:cs typeface="Calibri"/>
              </a:rPr>
              <a:t>Erleben</a:t>
            </a:r>
            <a:r>
              <a:rPr lang="en-GB" dirty="0">
                <a:ea typeface="Calibri"/>
                <a:cs typeface="Calibri"/>
              </a:rPr>
              <a:t> warden positive </a:t>
            </a:r>
            <a:r>
              <a:rPr lang="en-GB" dirty="0" err="1">
                <a:ea typeface="Calibri"/>
                <a:cs typeface="Calibri"/>
              </a:rPr>
              <a:t>Emotionen</a:t>
            </a:r>
            <a:r>
              <a:rPr lang="en-GB" dirty="0">
                <a:ea typeface="Calibri"/>
                <a:cs typeface="Calibri"/>
              </a:rPr>
              <a:t> </a:t>
            </a:r>
            <a:r>
              <a:rPr lang="en-GB" dirty="0" err="1">
                <a:ea typeface="Calibri"/>
                <a:cs typeface="Calibri"/>
              </a:rPr>
              <a:t>ausgelöst</a:t>
            </a:r>
            <a:r>
              <a:rPr lang="en-GB" dirty="0">
                <a:ea typeface="Calibri"/>
                <a:cs typeface="Calibri"/>
              </a:rPr>
              <a:t>, die auf die SV und </a:t>
            </a:r>
            <a:r>
              <a:rPr lang="en-GB" dirty="0" err="1">
                <a:ea typeface="Calibri"/>
                <a:cs typeface="Calibri"/>
              </a:rPr>
              <a:t>deren</a:t>
            </a:r>
            <a:r>
              <a:rPr lang="en-GB" dirty="0">
                <a:ea typeface="Calibri"/>
                <a:cs typeface="Calibri"/>
              </a:rPr>
              <a:t> </a:t>
            </a:r>
            <a:r>
              <a:rPr lang="en-GB" dirty="0" err="1">
                <a:ea typeface="Calibri"/>
                <a:cs typeface="Calibri"/>
              </a:rPr>
              <a:t>Produkte</a:t>
            </a:r>
            <a:r>
              <a:rPr lang="en-GB" dirty="0">
                <a:ea typeface="Calibri"/>
                <a:cs typeface="Calibri"/>
              </a:rPr>
              <a:t> </a:t>
            </a:r>
            <a:r>
              <a:rPr lang="en-GB" dirty="0" err="1">
                <a:ea typeface="Calibri"/>
                <a:cs typeface="Calibri"/>
              </a:rPr>
              <a:t>übertragen</a:t>
            </a:r>
            <a:r>
              <a:rPr lang="en-GB" dirty="0">
                <a:ea typeface="Calibri"/>
                <a:cs typeface="Calibri"/>
              </a:rPr>
              <a:t> warden. </a:t>
            </a:r>
            <a:r>
              <a:rPr lang="en-GB" dirty="0" err="1">
                <a:ea typeface="Calibri"/>
                <a:cs typeface="Calibri"/>
              </a:rPr>
              <a:t>Mittels</a:t>
            </a:r>
            <a:r>
              <a:rPr lang="en-GB" dirty="0">
                <a:ea typeface="Calibri"/>
                <a:cs typeface="Calibri"/>
              </a:rPr>
              <a:t> </a:t>
            </a:r>
            <a:r>
              <a:rPr lang="en-GB" dirty="0" err="1">
                <a:ea typeface="Calibri"/>
                <a:cs typeface="Calibri"/>
              </a:rPr>
              <a:t>Erlebnisorientierung</a:t>
            </a:r>
            <a:r>
              <a:rPr lang="en-GB" dirty="0">
                <a:ea typeface="Calibri"/>
                <a:cs typeface="Calibri"/>
              </a:rPr>
              <a:t> und </a:t>
            </a:r>
            <a:r>
              <a:rPr lang="en-GB" dirty="0" err="1">
                <a:ea typeface="Calibri"/>
                <a:cs typeface="Calibri"/>
              </a:rPr>
              <a:t>Individualisierung</a:t>
            </a:r>
            <a:r>
              <a:rPr lang="en-GB" dirty="0">
                <a:ea typeface="Calibri"/>
                <a:cs typeface="Calibri"/>
              </a:rPr>
              <a:t> </a:t>
            </a:r>
            <a:r>
              <a:rPr lang="en-GB" dirty="0" err="1">
                <a:ea typeface="Calibri"/>
                <a:cs typeface="Calibri"/>
              </a:rPr>
              <a:t>erreichen</a:t>
            </a:r>
            <a:r>
              <a:rPr lang="en-GB" dirty="0">
                <a:ea typeface="Calibri"/>
                <a:cs typeface="Calibri"/>
              </a:rPr>
              <a:t> </a:t>
            </a:r>
            <a:r>
              <a:rPr lang="en-GB" dirty="0" err="1">
                <a:ea typeface="Calibri"/>
                <a:cs typeface="Calibri"/>
              </a:rPr>
              <a:t>wir</a:t>
            </a:r>
            <a:r>
              <a:rPr lang="en-GB" dirty="0">
                <a:ea typeface="Calibri"/>
                <a:cs typeface="Calibri"/>
              </a:rPr>
              <a:t> </a:t>
            </a:r>
            <a:r>
              <a:rPr lang="en-GB" dirty="0" err="1">
                <a:ea typeface="Calibri"/>
                <a:cs typeface="Calibri"/>
              </a:rPr>
              <a:t>Identifikation</a:t>
            </a:r>
            <a:r>
              <a:rPr lang="en-GB" dirty="0">
                <a:ea typeface="Calibri"/>
                <a:cs typeface="Calibri"/>
              </a:rPr>
              <a:t> der User </a:t>
            </a:r>
            <a:r>
              <a:rPr lang="en-GB" dirty="0" err="1">
                <a:ea typeface="Calibri"/>
                <a:cs typeface="Calibri"/>
              </a:rPr>
              <a:t>mit</a:t>
            </a:r>
            <a:r>
              <a:rPr lang="en-GB" dirty="0">
                <a:ea typeface="Calibri"/>
                <a:cs typeface="Calibri"/>
              </a:rPr>
              <a:t> </a:t>
            </a:r>
            <a:r>
              <a:rPr lang="en-GB" dirty="0" err="1">
                <a:ea typeface="Calibri"/>
                <a:cs typeface="Calibri"/>
              </a:rPr>
              <a:t>Produkten</a:t>
            </a:r>
            <a:r>
              <a:rPr lang="en-GB" dirty="0">
                <a:ea typeface="Calibri"/>
                <a:cs typeface="Calibri"/>
              </a:rPr>
              <a:t> der SV. </a:t>
            </a:r>
            <a:r>
              <a:rPr lang="en-GB" dirty="0" err="1">
                <a:ea typeface="Calibri"/>
                <a:cs typeface="Calibri"/>
              </a:rPr>
              <a:t>Gleichzeitig</a:t>
            </a:r>
            <a:r>
              <a:rPr lang="en-GB" dirty="0">
                <a:ea typeface="Calibri"/>
                <a:cs typeface="Calibri"/>
              </a:rPr>
              <a:t> </a:t>
            </a:r>
            <a:r>
              <a:rPr lang="en-GB" dirty="0" err="1">
                <a:ea typeface="Calibri"/>
                <a:cs typeface="Calibri"/>
              </a:rPr>
              <a:t>kann</a:t>
            </a:r>
            <a:r>
              <a:rPr lang="en-GB" dirty="0">
                <a:ea typeface="Calibri"/>
                <a:cs typeface="Calibri"/>
              </a:rPr>
              <a:t> die SV </a:t>
            </a:r>
            <a:r>
              <a:rPr lang="en-GB" dirty="0" err="1">
                <a:ea typeface="Calibri"/>
                <a:cs typeface="Calibri"/>
              </a:rPr>
              <a:t>durch</a:t>
            </a:r>
            <a:r>
              <a:rPr lang="en-GB" dirty="0">
                <a:ea typeface="Calibri"/>
                <a:cs typeface="Calibri"/>
              </a:rPr>
              <a:t> die </a:t>
            </a:r>
            <a:r>
              <a:rPr lang="en-GB" dirty="0" err="1">
                <a:ea typeface="Calibri"/>
                <a:cs typeface="Calibri"/>
              </a:rPr>
              <a:t>erfassten</a:t>
            </a:r>
            <a:r>
              <a:rPr lang="en-GB" dirty="0">
                <a:ea typeface="Calibri"/>
                <a:cs typeface="Calibri"/>
              </a:rPr>
              <a:t> </a:t>
            </a:r>
            <a:r>
              <a:rPr lang="en-GB" dirty="0" err="1">
                <a:ea typeface="Calibri"/>
                <a:cs typeface="Calibri"/>
              </a:rPr>
              <a:t>Spieldaten</a:t>
            </a:r>
            <a:r>
              <a:rPr lang="en-GB" dirty="0">
                <a:ea typeface="Calibri"/>
                <a:cs typeface="Calibri"/>
              </a:rPr>
              <a:t> </a:t>
            </a:r>
            <a:r>
              <a:rPr lang="en-GB" dirty="0" err="1">
                <a:ea typeface="Calibri"/>
                <a:cs typeface="Calibri"/>
              </a:rPr>
              <a:t>Rückschlüsse</a:t>
            </a:r>
            <a:r>
              <a:rPr lang="en-GB" dirty="0">
                <a:ea typeface="Calibri"/>
                <a:cs typeface="Calibri"/>
              </a:rPr>
              <a:t> auf </a:t>
            </a:r>
            <a:r>
              <a:rPr lang="en-GB" dirty="0" err="1">
                <a:ea typeface="Calibri"/>
                <a:cs typeface="Calibri"/>
              </a:rPr>
              <a:t>ihre</a:t>
            </a:r>
            <a:r>
              <a:rPr lang="en-GB" dirty="0">
                <a:ea typeface="Calibri"/>
                <a:cs typeface="Calibri"/>
              </a:rPr>
              <a:t> </a:t>
            </a:r>
            <a:r>
              <a:rPr lang="en-GB" dirty="0" err="1">
                <a:ea typeface="Calibri"/>
                <a:cs typeface="Calibri"/>
              </a:rPr>
              <a:t>Zielgruppen</a:t>
            </a:r>
            <a:r>
              <a:rPr lang="en-GB" dirty="0">
                <a:ea typeface="Calibri"/>
                <a:cs typeface="Calibri"/>
              </a:rPr>
              <a:t> </a:t>
            </a:r>
            <a:r>
              <a:rPr lang="en-GB" dirty="0" err="1">
                <a:ea typeface="Calibri"/>
                <a:cs typeface="Calibri"/>
              </a:rPr>
              <a:t>identifizieren</a:t>
            </a:r>
            <a:r>
              <a:rPr lang="en-GB" dirty="0">
                <a:ea typeface="Calibri"/>
                <a:cs typeface="Calibri"/>
              </a:rPr>
              <a:t> und so </a:t>
            </a:r>
            <a:r>
              <a:rPr lang="en-GB" dirty="0" err="1">
                <a:ea typeface="Calibri"/>
                <a:cs typeface="Calibri"/>
              </a:rPr>
              <a:t>zielgerichteter</a:t>
            </a:r>
            <a:r>
              <a:rPr lang="en-GB" dirty="0">
                <a:ea typeface="Calibri"/>
                <a:cs typeface="Calibri"/>
              </a:rPr>
              <a:t> </a:t>
            </a:r>
            <a:r>
              <a:rPr lang="en-GB" dirty="0" err="1">
                <a:ea typeface="Calibri"/>
                <a:cs typeface="Calibri"/>
              </a:rPr>
              <a:t>Produkte</a:t>
            </a:r>
            <a:r>
              <a:rPr lang="en-GB" dirty="0">
                <a:ea typeface="Calibri"/>
                <a:cs typeface="Calibri"/>
              </a:rPr>
              <a:t> und </a:t>
            </a:r>
            <a:r>
              <a:rPr lang="en-GB" dirty="0" err="1">
                <a:ea typeface="Calibri"/>
                <a:cs typeface="Calibri"/>
              </a:rPr>
              <a:t>Lösungen</a:t>
            </a:r>
            <a:r>
              <a:rPr lang="en-GB" dirty="0">
                <a:ea typeface="Calibri"/>
                <a:cs typeface="Calibri"/>
              </a:rPr>
              <a:t> </a:t>
            </a:r>
            <a:r>
              <a:rPr lang="en-GB" dirty="0" err="1">
                <a:ea typeface="Calibri"/>
                <a:cs typeface="Calibri"/>
              </a:rPr>
              <a:t>anbieten</a:t>
            </a:r>
            <a:r>
              <a:rPr lang="en-GB" dirty="0">
                <a:ea typeface="Calibri"/>
                <a:cs typeface="Calibri"/>
              </a:rPr>
              <a:t> und </a:t>
            </a:r>
            <a:r>
              <a:rPr lang="en-GB" dirty="0" err="1">
                <a:ea typeface="Calibri"/>
                <a:cs typeface="Calibri"/>
              </a:rPr>
              <a:t>testen</a:t>
            </a:r>
            <a:r>
              <a:rPr lang="en-GB" dirty="0">
                <a:ea typeface="Calibri"/>
                <a:cs typeface="Calibri"/>
              </a:rPr>
              <a:t>.</a:t>
            </a:r>
          </a:p>
        </p:txBody>
      </p:sp>
      <p:sp>
        <p:nvSpPr>
          <p:cNvPr id="4" name="Foliennummernplatzhalter 3"/>
          <p:cNvSpPr>
            <a:spLocks noGrp="1"/>
          </p:cNvSpPr>
          <p:nvPr>
            <p:ph type="sldNum" sz="quarter" idx="5"/>
          </p:nvPr>
        </p:nvSpPr>
        <p:spPr/>
        <p:txBody>
          <a:bodyPr/>
          <a:lstStyle/>
          <a:p>
            <a:fld id="{BAFB8958-A473-4146-AA87-A8A56FAADF42}" type="slidenum">
              <a:rPr lang="en-GB" smtClean="0"/>
              <a:t>5</a:t>
            </a:fld>
            <a:endParaRPr lang="en-GB"/>
          </a:p>
        </p:txBody>
      </p:sp>
    </p:spTree>
    <p:extLst>
      <p:ext uri="{BB962C8B-B14F-4D97-AF65-F5344CB8AC3E}">
        <p14:creationId xmlns:p14="http://schemas.microsoft.com/office/powerpoint/2010/main" val="1454813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Texteingabe ermöglicht die Individualisierbarkeit des Produkts. Szenarien können so auf die eigene Lebensrealität angepasst werden. Im Folgenden kann das Produkt auch dazu beitragen, den Status Quo der Versicherungswahl auf den Kopf zu stellen. Anstatt dass man versucht seine Bedürfnisse anhand von konkreten Angeboten abzudecken, liefert die Lösung die passenden Angebote für konkrete Bedürfnisse.</a:t>
            </a:r>
          </a:p>
          <a:p>
            <a:endParaRPr lang="de-DE" dirty="0"/>
          </a:p>
          <a:p>
            <a:r>
              <a:rPr lang="de-DE" dirty="0"/>
              <a:t>Abbildungsidee:</a:t>
            </a:r>
          </a:p>
          <a:p>
            <a:r>
              <a:rPr lang="de-DE" dirty="0"/>
              <a:t>Heute: Angebotsdschungel -&gt; Navigieren -&gt; richtige Produkte identifizieren</a:t>
            </a:r>
          </a:p>
          <a:p>
            <a:r>
              <a:rPr lang="de-DE" dirty="0"/>
              <a:t>Unsere Lösung: Bedürfnisse -&gt; Identifizierung von Anforderungen -&gt; Angebot der richtigen / individualisierten / modularisierten Produkte</a:t>
            </a:r>
          </a:p>
          <a:p>
            <a:r>
              <a:rPr lang="de-DE" dirty="0">
                <a:sym typeface="Wingdings" pitchFamily="2" charset="2"/>
              </a:rPr>
              <a:t> Flexibilität und Transparenz  erzeugt werden und somit auf die Wünsche der Zielgruppe eingegangen wird</a:t>
            </a:r>
            <a:endParaRPr lang="de-DE" dirty="0"/>
          </a:p>
        </p:txBody>
      </p:sp>
      <p:sp>
        <p:nvSpPr>
          <p:cNvPr id="4" name="Foliennummernplatzhalter 3"/>
          <p:cNvSpPr>
            <a:spLocks noGrp="1"/>
          </p:cNvSpPr>
          <p:nvPr>
            <p:ph type="sldNum" sz="quarter" idx="5"/>
          </p:nvPr>
        </p:nvSpPr>
        <p:spPr/>
        <p:txBody>
          <a:bodyPr/>
          <a:lstStyle/>
          <a:p>
            <a:fld id="{BAFB8958-A473-4146-AA87-A8A56FAADF42}" type="slidenum">
              <a:rPr lang="en-GB" smtClean="0"/>
              <a:t>6</a:t>
            </a:fld>
            <a:endParaRPr lang="en-GB"/>
          </a:p>
        </p:txBody>
      </p:sp>
    </p:spTree>
    <p:extLst>
      <p:ext uri="{BB962C8B-B14F-4D97-AF65-F5344CB8AC3E}">
        <p14:creationId xmlns:p14="http://schemas.microsoft.com/office/powerpoint/2010/main" val="960041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BAFB8958-A473-4146-AA87-A8A56FAADF42}" type="slidenum">
              <a:rPr lang="en-GB" smtClean="0"/>
              <a:t>7</a:t>
            </a:fld>
            <a:endParaRPr lang="en-GB"/>
          </a:p>
        </p:txBody>
      </p:sp>
    </p:spTree>
    <p:extLst>
      <p:ext uri="{BB962C8B-B14F-4D97-AF65-F5344CB8AC3E}">
        <p14:creationId xmlns:p14="http://schemas.microsoft.com/office/powerpoint/2010/main" val="3160375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 typeface="Arial" panose="020B0604020202020204" pitchFamily="34" charset="0"/>
              <a:buChar char="•"/>
            </a:pPr>
            <a:r>
              <a:rPr lang="de-DE" dirty="0" err="1"/>
              <a:t>Rewardsystem</a:t>
            </a:r>
            <a:r>
              <a:rPr lang="de-DE" dirty="0"/>
              <a:t> mit Rabatten bei Produkten und anderweitigen Gutscheinen (bspw. Erlebnisgutschein)</a:t>
            </a:r>
          </a:p>
          <a:p>
            <a:pPr marL="171450" indent="-171450">
              <a:buFont typeface="Arial" panose="020B0604020202020204" pitchFamily="34" charset="0"/>
              <a:buChar char="•"/>
            </a:pPr>
            <a:r>
              <a:rPr lang="de-DE" dirty="0"/>
              <a:t>Kooperationen mit Bildungseinrichtungen und Finanzblogs</a:t>
            </a:r>
          </a:p>
          <a:p>
            <a:pPr marL="171450" indent="-171450">
              <a:buFont typeface="Arial" panose="020B0604020202020204" pitchFamily="34" charset="0"/>
              <a:buChar char="•"/>
            </a:pPr>
            <a:r>
              <a:rPr lang="de-DE" dirty="0" err="1"/>
              <a:t>Social</a:t>
            </a:r>
            <a:r>
              <a:rPr lang="de-DE" dirty="0"/>
              <a:t> Media und Influencer Marketing</a:t>
            </a:r>
          </a:p>
          <a:p>
            <a:pPr marL="171450" indent="-171450">
              <a:buFont typeface="Arial" panose="020B0604020202020204" pitchFamily="34" charset="0"/>
              <a:buChar char="•"/>
            </a:pPr>
            <a:r>
              <a:rPr lang="de-DE" dirty="0"/>
              <a:t>Enorme Identifikation innerhalb von Szenarien da diese komplett auf die Nutzer zugeschnitten sind (KI-optimiert!!!!)</a:t>
            </a:r>
          </a:p>
          <a:p>
            <a:pPr marL="171450" indent="-171450">
              <a:buFont typeface="Arial" panose="020B0604020202020204" pitchFamily="34" charset="0"/>
              <a:buChar char="•"/>
            </a:pPr>
            <a:r>
              <a:rPr lang="de-DE" dirty="0"/>
              <a:t>Langfristig können alle (individualisierten) Produkte innerhalb der SV-Anwendung verwaltet werden </a:t>
            </a:r>
            <a:r>
              <a:rPr lang="de-DE" dirty="0">
                <a:sym typeface="Wingdings" pitchFamily="2" charset="2"/>
              </a:rPr>
              <a:t> Ziel: nicht durch unsere Anwendung, sondern Integration in SV</a:t>
            </a:r>
            <a:endParaRPr lang="de-DE" dirty="0"/>
          </a:p>
        </p:txBody>
      </p:sp>
      <p:sp>
        <p:nvSpPr>
          <p:cNvPr id="4" name="Foliennummernplatzhalter 3"/>
          <p:cNvSpPr>
            <a:spLocks noGrp="1"/>
          </p:cNvSpPr>
          <p:nvPr>
            <p:ph type="sldNum" sz="quarter" idx="5"/>
          </p:nvPr>
        </p:nvSpPr>
        <p:spPr/>
        <p:txBody>
          <a:bodyPr/>
          <a:lstStyle/>
          <a:p>
            <a:fld id="{BAFB8958-A473-4146-AA87-A8A56FAADF42}" type="slidenum">
              <a:rPr lang="en-GB" smtClean="0"/>
              <a:t>8</a:t>
            </a:fld>
            <a:endParaRPr lang="en-GB"/>
          </a:p>
        </p:txBody>
      </p:sp>
    </p:spTree>
    <p:extLst>
      <p:ext uri="{BB962C8B-B14F-4D97-AF65-F5344CB8AC3E}">
        <p14:creationId xmlns:p14="http://schemas.microsoft.com/office/powerpoint/2010/main" val="128226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 Wir sprechen Gen Z so an wie sie angesprochen werden wollen (persönliche Beratung + Email)</a:t>
            </a:r>
          </a:p>
          <a:p>
            <a:r>
              <a:rPr lang="de-DE" dirty="0"/>
              <a:t>- Vorqualifizierung der potentiellen Kunden (KI-optimiert) sodass Berater besser auf sie eingehen können</a:t>
            </a:r>
          </a:p>
          <a:p>
            <a:r>
              <a:rPr lang="de-DE" dirty="0"/>
              <a:t>- Wir steigern das Bewusstsein und Wissen innerhalb der Gen Z von 37% auf angezielt 46%.</a:t>
            </a:r>
          </a:p>
          <a:p>
            <a:r>
              <a:rPr lang="de-DE" dirty="0"/>
              <a:t>- Durch diese Erhöhung von 25% steigen das Verkaufspotential innerhalb der Gen Z äquivalent</a:t>
            </a:r>
          </a:p>
          <a:p>
            <a:r>
              <a:rPr lang="de-DE" dirty="0"/>
              <a:t>- Zudem bringen die Interessanten auch ein Bewusstsein für die Relevanz von Versicherungsprodukten womit die intrinsische Motivation der Gen Z zur Verwendung von Versicherungsprodukten verstärkt</a:t>
            </a:r>
          </a:p>
        </p:txBody>
      </p:sp>
      <p:sp>
        <p:nvSpPr>
          <p:cNvPr id="4" name="Foliennummernplatzhalter 3"/>
          <p:cNvSpPr>
            <a:spLocks noGrp="1"/>
          </p:cNvSpPr>
          <p:nvPr>
            <p:ph type="sldNum" sz="quarter" idx="5"/>
          </p:nvPr>
        </p:nvSpPr>
        <p:spPr/>
        <p:txBody>
          <a:bodyPr/>
          <a:lstStyle/>
          <a:p>
            <a:fld id="{BAFB8958-A473-4146-AA87-A8A56FAADF42}" type="slidenum">
              <a:rPr lang="en-GB" smtClean="0"/>
              <a:t>9</a:t>
            </a:fld>
            <a:endParaRPr lang="en-GB"/>
          </a:p>
        </p:txBody>
      </p:sp>
    </p:spTree>
    <p:extLst>
      <p:ext uri="{BB962C8B-B14F-4D97-AF65-F5344CB8AC3E}">
        <p14:creationId xmlns:p14="http://schemas.microsoft.com/office/powerpoint/2010/main" val="115407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70C258-C37F-791E-268B-153155ADFB4B}"/>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1490ACB2-300E-37DA-2A77-4CB28D0361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087DB35B-84F3-AE30-CF7A-563F411F62D4}"/>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5" name="Fußzeilenplatzhalter 4">
            <a:extLst>
              <a:ext uri="{FF2B5EF4-FFF2-40B4-BE49-F238E27FC236}">
                <a16:creationId xmlns:a16="http://schemas.microsoft.com/office/drawing/2014/main" id="{19117926-0A25-985B-8936-8CFBBC711FF7}"/>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E24C0717-30DE-30A3-9A67-B2D927C9BE37}"/>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543260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D541E6-ABBD-E773-9C4B-A7B5B1DD62F9}"/>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3948A05E-CDF7-777B-B803-FB9FDC2EFA15}"/>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1279B020-D6A1-CFB6-AD9A-01524CE44385}"/>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5" name="Fußzeilenplatzhalter 4">
            <a:extLst>
              <a:ext uri="{FF2B5EF4-FFF2-40B4-BE49-F238E27FC236}">
                <a16:creationId xmlns:a16="http://schemas.microsoft.com/office/drawing/2014/main" id="{027A27BC-FB12-E633-E418-DF817E001F21}"/>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359C6E83-FB7D-A618-35DF-8134DED123C9}"/>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2119770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82D367E-FBD5-E9B6-04D4-C649DE9E1E21}"/>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4A517345-301F-2B04-1825-4C3BA6E9DC27}"/>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51F03029-2223-AA2E-8A32-A61ADEF89D49}"/>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5" name="Fußzeilenplatzhalter 4">
            <a:extLst>
              <a:ext uri="{FF2B5EF4-FFF2-40B4-BE49-F238E27FC236}">
                <a16:creationId xmlns:a16="http://schemas.microsoft.com/office/drawing/2014/main" id="{29EC8EDD-8DF7-A523-EF39-75BDD82300D0}"/>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3C9B03FD-72DB-98AA-A562-7C4DA35AD3CD}"/>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3157901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FE9764-0015-CD20-600D-1E6F9B156FC6}"/>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E4C9D0D4-7956-5D15-1C07-9DBCA0F774CC}"/>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509735E4-E99F-01EB-573D-56D3EE8DDE97}"/>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5" name="Fußzeilenplatzhalter 4">
            <a:extLst>
              <a:ext uri="{FF2B5EF4-FFF2-40B4-BE49-F238E27FC236}">
                <a16:creationId xmlns:a16="http://schemas.microsoft.com/office/drawing/2014/main" id="{4D792AA2-045F-E8AA-ACD1-49FFF5DE1D72}"/>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DED2DAA-34D1-5672-041F-977702FABE3F}"/>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409043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BDF9EAD-915F-8B5A-5732-F641EA45C384}"/>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64EFA5E9-7556-2DFA-E996-158B6D7AD7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787EBA7A-F5B8-F477-7039-AA1D5A8B3C0D}"/>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5" name="Fußzeilenplatzhalter 4">
            <a:extLst>
              <a:ext uri="{FF2B5EF4-FFF2-40B4-BE49-F238E27FC236}">
                <a16:creationId xmlns:a16="http://schemas.microsoft.com/office/drawing/2014/main" id="{1B6652D4-4A97-BC36-A4C8-38418163DD83}"/>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B9C1A54D-F9E2-63E5-3958-BFC5D97AAB38}"/>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421446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0B0604-E98C-64CB-2233-9D3003713F95}"/>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ADD1951B-37BC-8BBA-05B7-A44C4C8FE45F}"/>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F2F2995C-39F2-5BD1-830E-8241B73B5E49}"/>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B855AAAE-6451-5509-CB31-AA0285F9F14F}"/>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6" name="Fußzeilenplatzhalter 5">
            <a:extLst>
              <a:ext uri="{FF2B5EF4-FFF2-40B4-BE49-F238E27FC236}">
                <a16:creationId xmlns:a16="http://schemas.microsoft.com/office/drawing/2014/main" id="{D252F4F7-F325-F014-22CF-91D7D14272D1}"/>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A7143756-8303-ED77-2E47-34D511575BE6}"/>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14179699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998CA1-7D05-25E2-30F7-263253A54B78}"/>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B7E219A2-7D9C-83A0-8725-992172115A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F389624-2121-C29C-7850-1F156712C017}"/>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4C1DBFB5-A481-0D95-B5F9-51D6F0466B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623F468D-EF09-115F-7811-14B85889BF1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16D93653-5F24-A700-41C4-5368F987E230}"/>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8" name="Fußzeilenplatzhalter 7">
            <a:extLst>
              <a:ext uri="{FF2B5EF4-FFF2-40B4-BE49-F238E27FC236}">
                <a16:creationId xmlns:a16="http://schemas.microsoft.com/office/drawing/2014/main" id="{46B2E874-94AC-14F8-E94B-F742EC807B56}"/>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99E996B7-2733-AE7E-9EEB-11881F6F5420}"/>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2994204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51519B-A28B-0E7C-1059-23C676B69286}"/>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4A0CD389-B33C-4231-AEA5-793F2F8B871A}"/>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4" name="Fußzeilenplatzhalter 3">
            <a:extLst>
              <a:ext uri="{FF2B5EF4-FFF2-40B4-BE49-F238E27FC236}">
                <a16:creationId xmlns:a16="http://schemas.microsoft.com/office/drawing/2014/main" id="{465E209C-36F7-E0FE-78DA-AEE865CD1CEF}"/>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71C2920E-FFA5-BBAD-CABE-E2EEAD911EC8}"/>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3924740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0B48EA1F-BDA7-DCCB-33AA-18098C0346A3}"/>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3" name="Fußzeilenplatzhalter 2">
            <a:extLst>
              <a:ext uri="{FF2B5EF4-FFF2-40B4-BE49-F238E27FC236}">
                <a16:creationId xmlns:a16="http://schemas.microsoft.com/office/drawing/2014/main" id="{9AD262B5-5E69-252E-F55D-C1CB83CBB63B}"/>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6C93A16D-893D-F22F-8105-372184E6E3CA}"/>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3933309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C97F2F-F15B-8862-7EC6-79EA57DBDE1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015F1B88-C74D-45ED-65C4-B70AA2DB1AA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3882D088-2345-7B27-A0EA-A8DF19D95F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0886612-3ABA-AA71-8322-EEF12519F704}"/>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6" name="Fußzeilenplatzhalter 5">
            <a:extLst>
              <a:ext uri="{FF2B5EF4-FFF2-40B4-BE49-F238E27FC236}">
                <a16:creationId xmlns:a16="http://schemas.microsoft.com/office/drawing/2014/main" id="{14313299-34E1-1D80-8AF1-26111D8543E4}"/>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F85007AF-84A7-3B0F-F00A-32578FB8FD4C}"/>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2016302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705C6D-5CAA-0B14-4436-D93011C31F2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48C4A3E9-4B9D-831C-5726-4A1439975B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70D927FF-A86B-F772-06AD-02EDF64998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791CCD2-56AE-14BA-4731-D27D985C8C9B}"/>
              </a:ext>
            </a:extLst>
          </p:cNvPr>
          <p:cNvSpPr>
            <a:spLocks noGrp="1"/>
          </p:cNvSpPr>
          <p:nvPr>
            <p:ph type="dt" sz="half" idx="10"/>
          </p:nvPr>
        </p:nvSpPr>
        <p:spPr/>
        <p:txBody>
          <a:bodyPr/>
          <a:lstStyle/>
          <a:p>
            <a:fld id="{AB70FD22-6551-46DB-92ED-70ED97E969D7}" type="datetimeFigureOut">
              <a:rPr lang="en-GB" smtClean="0"/>
              <a:t>15/10/2023</a:t>
            </a:fld>
            <a:endParaRPr lang="en-GB"/>
          </a:p>
        </p:txBody>
      </p:sp>
      <p:sp>
        <p:nvSpPr>
          <p:cNvPr id="6" name="Fußzeilenplatzhalter 5">
            <a:extLst>
              <a:ext uri="{FF2B5EF4-FFF2-40B4-BE49-F238E27FC236}">
                <a16:creationId xmlns:a16="http://schemas.microsoft.com/office/drawing/2014/main" id="{09B25D56-7896-BA78-CD89-95EE1AAAF583}"/>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ED987E9D-E5FC-CDB9-C47D-FF138752FF5B}"/>
              </a:ext>
            </a:extLst>
          </p:cNvPr>
          <p:cNvSpPr>
            <a:spLocks noGrp="1"/>
          </p:cNvSpPr>
          <p:nvPr>
            <p:ph type="sldNum" sz="quarter" idx="12"/>
          </p:nvPr>
        </p:nvSpPr>
        <p:spPr/>
        <p:txBody>
          <a:bodyPr/>
          <a:lstStyle/>
          <a:p>
            <a:fld id="{57FC9072-B26A-45BF-B732-75D6A3657338}" type="slidenum">
              <a:rPr lang="en-GB" smtClean="0"/>
              <a:t>‹#›</a:t>
            </a:fld>
            <a:endParaRPr lang="en-GB"/>
          </a:p>
        </p:txBody>
      </p:sp>
    </p:spTree>
    <p:extLst>
      <p:ext uri="{BB962C8B-B14F-4D97-AF65-F5344CB8AC3E}">
        <p14:creationId xmlns:p14="http://schemas.microsoft.com/office/powerpoint/2010/main" val="358387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56C9723-2CA1-5075-B4C4-044A406B3E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0C43796A-26D6-A69B-3277-89D053BF1B4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BBFE76F8-A960-1189-8BA8-2D24710CD5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70FD22-6551-46DB-92ED-70ED97E969D7}" type="datetimeFigureOut">
              <a:rPr lang="en-GB" smtClean="0"/>
              <a:t>15/10/2023</a:t>
            </a:fld>
            <a:endParaRPr lang="en-GB"/>
          </a:p>
        </p:txBody>
      </p:sp>
      <p:sp>
        <p:nvSpPr>
          <p:cNvPr id="5" name="Fußzeilenplatzhalter 4">
            <a:extLst>
              <a:ext uri="{FF2B5EF4-FFF2-40B4-BE49-F238E27FC236}">
                <a16:creationId xmlns:a16="http://schemas.microsoft.com/office/drawing/2014/main" id="{F7C3C311-DECF-3566-EA49-7F50BDA559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AEC55A95-E058-75A7-DDC7-03127FEF85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FC9072-B26A-45BF-B732-75D6A3657338}" type="slidenum">
              <a:rPr lang="en-GB" smtClean="0"/>
              <a:t>‹#›</a:t>
            </a:fld>
            <a:endParaRPr lang="en-GB"/>
          </a:p>
        </p:txBody>
      </p:sp>
    </p:spTree>
    <p:extLst>
      <p:ext uri="{BB962C8B-B14F-4D97-AF65-F5344CB8AC3E}">
        <p14:creationId xmlns:p14="http://schemas.microsoft.com/office/powerpoint/2010/main" val="12730580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2.sv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slideLayout" Target="../slideLayouts/slideLayout2.xml"/><Relationship Id="rId7" Type="http://schemas.openxmlformats.org/officeDocument/2006/relationships/image" Target="../media/image1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notesSlide" Target="../notesSlides/notesSlide5.xml"/><Relationship Id="rId9" Type="http://schemas.openxmlformats.org/officeDocument/2006/relationships/image" Target="../media/image19.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23.sv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svg"/><Relationship Id="rId10" Type="http://schemas.openxmlformats.org/officeDocument/2006/relationships/image" Target="../media/image9.svg"/><Relationship Id="rId4" Type="http://schemas.openxmlformats.org/officeDocument/2006/relationships/image" Target="../media/image20.png"/><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719518B-2DCB-C541-29AF-9520E4164553}"/>
              </a:ext>
            </a:extLst>
          </p:cNvPr>
          <p:cNvSpPr/>
          <p:nvPr/>
        </p:nvSpPr>
        <p:spPr>
          <a:xfrm>
            <a:off x="0" y="-111319"/>
            <a:ext cx="12192000" cy="6858000"/>
          </a:xfrm>
          <a:prstGeom prst="rect">
            <a:avLst/>
          </a:prstGeom>
          <a:solidFill>
            <a:srgbClr val="000916"/>
          </a:solidFill>
          <a:ln>
            <a:solidFill>
              <a:srgbClr val="000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logo of a space suit&#10;&#10;Description automatically generated">
            <a:extLst>
              <a:ext uri="{FF2B5EF4-FFF2-40B4-BE49-F238E27FC236}">
                <a16:creationId xmlns:a16="http://schemas.microsoft.com/office/drawing/2014/main" id="{0E3D85F0-1752-75C6-32FE-272609CCA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284" y="1868557"/>
            <a:ext cx="4473785" cy="3187572"/>
          </a:xfrm>
          <a:prstGeom prst="rect">
            <a:avLst/>
          </a:prstGeom>
        </p:spPr>
      </p:pic>
      <p:sp>
        <p:nvSpPr>
          <p:cNvPr id="16" name="TextBox 15">
            <a:extLst>
              <a:ext uri="{FF2B5EF4-FFF2-40B4-BE49-F238E27FC236}">
                <a16:creationId xmlns:a16="http://schemas.microsoft.com/office/drawing/2014/main" id="{9744B2C0-F7CC-C634-9667-0FE69E330CF6}"/>
              </a:ext>
            </a:extLst>
          </p:cNvPr>
          <p:cNvSpPr txBox="1"/>
          <p:nvPr/>
        </p:nvSpPr>
        <p:spPr>
          <a:xfrm>
            <a:off x="0" y="514106"/>
            <a:ext cx="12192000" cy="1569660"/>
          </a:xfrm>
          <a:prstGeom prst="rect">
            <a:avLst/>
          </a:prstGeom>
          <a:noFill/>
        </p:spPr>
        <p:txBody>
          <a:bodyPr wrap="square">
            <a:spAutoFit/>
          </a:bodyPr>
          <a:lstStyle/>
          <a:p>
            <a:pPr algn="ctr"/>
            <a:r>
              <a:rPr lang="en-US" sz="9600" b="1" dirty="0" err="1">
                <a:solidFill>
                  <a:schemeClr val="bg1"/>
                </a:solidFill>
                <a:latin typeface="+mj-lt"/>
                <a:ea typeface="+mn-lt"/>
                <a:cs typeface="+mn-lt"/>
              </a:rPr>
              <a:t>InsureNauts</a:t>
            </a:r>
            <a:endParaRPr lang="en-GB" sz="9600" dirty="0">
              <a:solidFill>
                <a:schemeClr val="bg1"/>
              </a:solidFill>
              <a:latin typeface="+mj-lt"/>
            </a:endParaRPr>
          </a:p>
        </p:txBody>
      </p:sp>
      <p:sp>
        <p:nvSpPr>
          <p:cNvPr id="18" name="TextBox 17">
            <a:extLst>
              <a:ext uri="{FF2B5EF4-FFF2-40B4-BE49-F238E27FC236}">
                <a16:creationId xmlns:a16="http://schemas.microsoft.com/office/drawing/2014/main" id="{8DB52C40-6C97-B3F3-7F34-F022F3F6EEE4}"/>
              </a:ext>
            </a:extLst>
          </p:cNvPr>
          <p:cNvSpPr txBox="1"/>
          <p:nvPr/>
        </p:nvSpPr>
        <p:spPr>
          <a:xfrm>
            <a:off x="991263" y="5097398"/>
            <a:ext cx="10209475" cy="830997"/>
          </a:xfrm>
          <a:prstGeom prst="rect">
            <a:avLst/>
          </a:prstGeom>
          <a:noFill/>
        </p:spPr>
        <p:txBody>
          <a:bodyPr wrap="square">
            <a:spAutoFit/>
          </a:bodyPr>
          <a:lstStyle/>
          <a:p>
            <a:pPr algn="ctr"/>
            <a:r>
              <a:rPr lang="de-DE" sz="2400" dirty="0">
                <a:solidFill>
                  <a:schemeClr val="bg1"/>
                </a:solidFill>
              </a:rPr>
              <a:t>Bewusstsein schaffen für Gen Z mit einem zielgruppengerechten Einstieg in die Versicherungswelt.</a:t>
            </a:r>
            <a:endParaRPr lang="en-GB" sz="2400" dirty="0">
              <a:solidFill>
                <a:schemeClr val="bg1"/>
              </a:solidFill>
            </a:endParaRPr>
          </a:p>
        </p:txBody>
      </p:sp>
    </p:spTree>
    <p:extLst>
      <p:ext uri="{BB962C8B-B14F-4D97-AF65-F5344CB8AC3E}">
        <p14:creationId xmlns:p14="http://schemas.microsoft.com/office/powerpoint/2010/main" val="1538266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14C76A-1F37-0D39-F4C1-EDA14D055589}"/>
              </a:ext>
            </a:extLst>
          </p:cNvPr>
          <p:cNvSpPr>
            <a:spLocks noGrp="1"/>
          </p:cNvSpPr>
          <p:nvPr>
            <p:ph type="title"/>
          </p:nvPr>
        </p:nvSpPr>
        <p:spPr>
          <a:xfrm>
            <a:off x="838200" y="365125"/>
            <a:ext cx="10515600" cy="634335"/>
          </a:xfrm>
        </p:spPr>
        <p:txBody>
          <a:bodyPr>
            <a:normAutofit fontScale="90000"/>
          </a:bodyPr>
          <a:lstStyle/>
          <a:p>
            <a:r>
              <a:rPr lang="de-DE" dirty="0"/>
              <a:t>Team</a:t>
            </a:r>
          </a:p>
        </p:txBody>
      </p:sp>
      <p:sp>
        <p:nvSpPr>
          <p:cNvPr id="4" name="Textfeld 3">
            <a:extLst>
              <a:ext uri="{FF2B5EF4-FFF2-40B4-BE49-F238E27FC236}">
                <a16:creationId xmlns:a16="http://schemas.microsoft.com/office/drawing/2014/main" id="{5526F6D9-D2D1-44DC-839A-3308FB765A4C}"/>
              </a:ext>
            </a:extLst>
          </p:cNvPr>
          <p:cNvSpPr txBox="1"/>
          <p:nvPr/>
        </p:nvSpPr>
        <p:spPr>
          <a:xfrm>
            <a:off x="4265035" y="4523655"/>
            <a:ext cx="2547991" cy="369332"/>
          </a:xfrm>
          <a:prstGeom prst="rect">
            <a:avLst/>
          </a:prstGeom>
          <a:noFill/>
        </p:spPr>
        <p:txBody>
          <a:bodyPr wrap="square" rtlCol="0">
            <a:spAutoFit/>
          </a:bodyPr>
          <a:lstStyle/>
          <a:p>
            <a:r>
              <a:rPr lang="de-DE" dirty="0"/>
              <a:t>Robert Rodau</a:t>
            </a:r>
          </a:p>
        </p:txBody>
      </p:sp>
      <p:sp>
        <p:nvSpPr>
          <p:cNvPr id="5" name="Textfeld 4">
            <a:extLst>
              <a:ext uri="{FF2B5EF4-FFF2-40B4-BE49-F238E27FC236}">
                <a16:creationId xmlns:a16="http://schemas.microsoft.com/office/drawing/2014/main" id="{4710EAD2-ACD6-482C-9059-61F7E6458CA6}"/>
              </a:ext>
            </a:extLst>
          </p:cNvPr>
          <p:cNvSpPr txBox="1"/>
          <p:nvPr/>
        </p:nvSpPr>
        <p:spPr>
          <a:xfrm>
            <a:off x="10422301" y="4523655"/>
            <a:ext cx="1917843" cy="369332"/>
          </a:xfrm>
          <a:prstGeom prst="rect">
            <a:avLst/>
          </a:prstGeom>
          <a:noFill/>
        </p:spPr>
        <p:txBody>
          <a:bodyPr wrap="square" rtlCol="0">
            <a:spAutoFit/>
          </a:bodyPr>
          <a:lstStyle/>
          <a:p>
            <a:r>
              <a:rPr lang="de-DE" dirty="0"/>
              <a:t>Julia </a:t>
            </a:r>
            <a:r>
              <a:rPr lang="de-DE" dirty="0" err="1"/>
              <a:t>Yukovich</a:t>
            </a:r>
            <a:endParaRPr lang="de-DE" dirty="0"/>
          </a:p>
        </p:txBody>
      </p:sp>
      <p:sp>
        <p:nvSpPr>
          <p:cNvPr id="6" name="Textfeld 5">
            <a:extLst>
              <a:ext uri="{FF2B5EF4-FFF2-40B4-BE49-F238E27FC236}">
                <a16:creationId xmlns:a16="http://schemas.microsoft.com/office/drawing/2014/main" id="{D50EC49D-DD10-4AB8-BEFB-6C301008D829}"/>
              </a:ext>
            </a:extLst>
          </p:cNvPr>
          <p:cNvSpPr txBox="1"/>
          <p:nvPr/>
        </p:nvSpPr>
        <p:spPr>
          <a:xfrm>
            <a:off x="8151411" y="4523655"/>
            <a:ext cx="2630184" cy="369332"/>
          </a:xfrm>
          <a:prstGeom prst="rect">
            <a:avLst/>
          </a:prstGeom>
          <a:noFill/>
        </p:spPr>
        <p:txBody>
          <a:bodyPr wrap="square" rtlCol="0">
            <a:spAutoFit/>
          </a:bodyPr>
          <a:lstStyle/>
          <a:p>
            <a:r>
              <a:rPr lang="de-DE" dirty="0"/>
              <a:t>Angelina </a:t>
            </a:r>
            <a:r>
              <a:rPr lang="de-DE" dirty="0" err="1"/>
              <a:t>Yukovich</a:t>
            </a:r>
            <a:endParaRPr lang="de-DE" dirty="0"/>
          </a:p>
        </p:txBody>
      </p:sp>
      <p:sp>
        <p:nvSpPr>
          <p:cNvPr id="7" name="Textfeld 6">
            <a:extLst>
              <a:ext uri="{FF2B5EF4-FFF2-40B4-BE49-F238E27FC236}">
                <a16:creationId xmlns:a16="http://schemas.microsoft.com/office/drawing/2014/main" id="{D8CBE7A7-490D-48CC-87B8-2FE77B39A85B}"/>
              </a:ext>
            </a:extLst>
          </p:cNvPr>
          <p:cNvSpPr txBox="1"/>
          <p:nvPr/>
        </p:nvSpPr>
        <p:spPr>
          <a:xfrm>
            <a:off x="2208550" y="4523655"/>
            <a:ext cx="1637240" cy="369332"/>
          </a:xfrm>
          <a:prstGeom prst="rect">
            <a:avLst/>
          </a:prstGeom>
          <a:noFill/>
        </p:spPr>
        <p:txBody>
          <a:bodyPr wrap="square" rtlCol="0">
            <a:spAutoFit/>
          </a:bodyPr>
          <a:lstStyle/>
          <a:p>
            <a:r>
              <a:rPr lang="de-DE" dirty="0"/>
              <a:t>Cathrin Rahn</a:t>
            </a:r>
          </a:p>
        </p:txBody>
      </p:sp>
      <p:sp>
        <p:nvSpPr>
          <p:cNvPr id="8" name="Textfeld 7">
            <a:extLst>
              <a:ext uri="{FF2B5EF4-FFF2-40B4-BE49-F238E27FC236}">
                <a16:creationId xmlns:a16="http://schemas.microsoft.com/office/drawing/2014/main" id="{5DCD9EA7-9721-4CAB-A739-1FAE377A123F}"/>
              </a:ext>
            </a:extLst>
          </p:cNvPr>
          <p:cNvSpPr txBox="1"/>
          <p:nvPr/>
        </p:nvSpPr>
        <p:spPr>
          <a:xfrm>
            <a:off x="189983" y="4523655"/>
            <a:ext cx="1552254" cy="369332"/>
          </a:xfrm>
          <a:prstGeom prst="rect">
            <a:avLst/>
          </a:prstGeom>
          <a:noFill/>
        </p:spPr>
        <p:txBody>
          <a:bodyPr wrap="square" rtlCol="0">
            <a:spAutoFit/>
          </a:bodyPr>
          <a:lstStyle/>
          <a:p>
            <a:r>
              <a:rPr lang="de-DE" dirty="0"/>
              <a:t>Manuel Lang</a:t>
            </a:r>
          </a:p>
        </p:txBody>
      </p:sp>
      <p:sp>
        <p:nvSpPr>
          <p:cNvPr id="9" name="Textfeld 8">
            <a:extLst>
              <a:ext uri="{FF2B5EF4-FFF2-40B4-BE49-F238E27FC236}">
                <a16:creationId xmlns:a16="http://schemas.microsoft.com/office/drawing/2014/main" id="{BE542705-8A14-49B8-BF09-086ECB1F5DB3}"/>
              </a:ext>
            </a:extLst>
          </p:cNvPr>
          <p:cNvSpPr txBox="1"/>
          <p:nvPr/>
        </p:nvSpPr>
        <p:spPr>
          <a:xfrm>
            <a:off x="6259392" y="4523655"/>
            <a:ext cx="1945758" cy="369332"/>
          </a:xfrm>
          <a:prstGeom prst="rect">
            <a:avLst/>
          </a:prstGeom>
          <a:noFill/>
        </p:spPr>
        <p:txBody>
          <a:bodyPr wrap="square" rtlCol="0">
            <a:spAutoFit/>
          </a:bodyPr>
          <a:lstStyle/>
          <a:p>
            <a:r>
              <a:rPr lang="de-DE" dirty="0" err="1"/>
              <a:t>Neha</a:t>
            </a:r>
            <a:r>
              <a:rPr lang="de-DE" dirty="0"/>
              <a:t> </a:t>
            </a:r>
            <a:r>
              <a:rPr lang="de-DE" dirty="0" err="1"/>
              <a:t>Thawani</a:t>
            </a:r>
            <a:endParaRPr lang="de-DE" dirty="0"/>
          </a:p>
        </p:txBody>
      </p:sp>
      <p:pic>
        <p:nvPicPr>
          <p:cNvPr id="11" name="Grafik 10" descr="Ein Bild, das Cartoon, Puppe enthält.&#10;&#10;Automatisch generierte Beschreibung">
            <a:extLst>
              <a:ext uri="{FF2B5EF4-FFF2-40B4-BE49-F238E27FC236}">
                <a16:creationId xmlns:a16="http://schemas.microsoft.com/office/drawing/2014/main" id="{97D524F1-E875-4F12-81D0-220CA8F3A9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6797" y="1877466"/>
            <a:ext cx="1424023" cy="2407859"/>
          </a:xfrm>
          <a:prstGeom prst="rect">
            <a:avLst/>
          </a:prstGeom>
        </p:spPr>
      </p:pic>
      <p:pic>
        <p:nvPicPr>
          <p:cNvPr id="13" name="Grafik 12" descr="Ein Bild, das Cartoon, Animation, Entwurf enthält.&#10;&#10;Automatisch generierte Beschreibung">
            <a:extLst>
              <a:ext uri="{FF2B5EF4-FFF2-40B4-BE49-F238E27FC236}">
                <a16:creationId xmlns:a16="http://schemas.microsoft.com/office/drawing/2014/main" id="{89FE0039-8DBB-43B0-B6A6-FE6D77F27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550" y="1950417"/>
            <a:ext cx="1351490" cy="2190892"/>
          </a:xfrm>
          <a:prstGeom prst="rect">
            <a:avLst/>
          </a:prstGeom>
        </p:spPr>
      </p:pic>
      <p:pic>
        <p:nvPicPr>
          <p:cNvPr id="15" name="Grafik 14" descr="Ein Bild, das Cartoon, Schuhwerk, Mädchen, Frau enthält.&#10;&#10;Automatisch generierte Beschreibung">
            <a:extLst>
              <a:ext uri="{FF2B5EF4-FFF2-40B4-BE49-F238E27FC236}">
                <a16:creationId xmlns:a16="http://schemas.microsoft.com/office/drawing/2014/main" id="{89A75437-D7CA-4566-B50C-B5D9845317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5304" y="1952611"/>
            <a:ext cx="1368794" cy="2252751"/>
          </a:xfrm>
          <a:prstGeom prst="rect">
            <a:avLst/>
          </a:prstGeom>
        </p:spPr>
      </p:pic>
      <p:pic>
        <p:nvPicPr>
          <p:cNvPr id="17" name="Grafik 16" descr="Ein Bild, das Cartoon, Spielzeug, Puppe, Figur enthält.&#10;&#10;Automatisch generierte Beschreibung">
            <a:extLst>
              <a:ext uri="{FF2B5EF4-FFF2-40B4-BE49-F238E27FC236}">
                <a16:creationId xmlns:a16="http://schemas.microsoft.com/office/drawing/2014/main" id="{1F9913DC-AC16-4855-82E2-FD05342EE9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22301" y="1841934"/>
            <a:ext cx="1419806" cy="2407859"/>
          </a:xfrm>
          <a:prstGeom prst="rect">
            <a:avLst/>
          </a:prstGeom>
        </p:spPr>
      </p:pic>
      <p:pic>
        <p:nvPicPr>
          <p:cNvPr id="19" name="Grafik 18" descr="Ein Bild, das Kleidung, Animation, Person, Cartoon enthält.&#10;&#10;Automatisch generierte Beschreibung">
            <a:extLst>
              <a:ext uri="{FF2B5EF4-FFF2-40B4-BE49-F238E27FC236}">
                <a16:creationId xmlns:a16="http://schemas.microsoft.com/office/drawing/2014/main" id="{E6D508EA-79B2-4091-8E97-4F56E780C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5035" y="1952611"/>
            <a:ext cx="1435674" cy="2372346"/>
          </a:xfrm>
          <a:prstGeom prst="rect">
            <a:avLst/>
          </a:prstGeom>
        </p:spPr>
      </p:pic>
      <p:pic>
        <p:nvPicPr>
          <p:cNvPr id="21" name="Grafik 20" descr="Ein Bild, das Cartoon enthält.&#10;&#10;Automatisch generierte Beschreibung">
            <a:extLst>
              <a:ext uri="{FF2B5EF4-FFF2-40B4-BE49-F238E27FC236}">
                <a16:creationId xmlns:a16="http://schemas.microsoft.com/office/drawing/2014/main" id="{816BBD2D-2216-475A-92E8-3352417B1D8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820" y="1841934"/>
            <a:ext cx="1424023" cy="2332499"/>
          </a:xfrm>
          <a:prstGeom prst="rect">
            <a:avLst/>
          </a:prstGeom>
        </p:spPr>
      </p:pic>
      <p:pic>
        <p:nvPicPr>
          <p:cNvPr id="3" name="Graphic 2">
            <a:extLst>
              <a:ext uri="{FF2B5EF4-FFF2-40B4-BE49-F238E27FC236}">
                <a16:creationId xmlns:a16="http://schemas.microsoft.com/office/drawing/2014/main" id="{D0597E51-179B-4A0B-C5DD-A04A9AB04E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05847" y="365125"/>
            <a:ext cx="821110" cy="821110"/>
          </a:xfrm>
          <a:prstGeom prst="rect">
            <a:avLst/>
          </a:prstGeom>
        </p:spPr>
      </p:pic>
    </p:spTree>
    <p:extLst>
      <p:ext uri="{BB962C8B-B14F-4D97-AF65-F5344CB8AC3E}">
        <p14:creationId xmlns:p14="http://schemas.microsoft.com/office/powerpoint/2010/main" val="1524301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D6DDF-36E6-5E06-2529-D4B1B2C1DC33}"/>
              </a:ext>
            </a:extLst>
          </p:cNvPr>
          <p:cNvSpPr/>
          <p:nvPr/>
        </p:nvSpPr>
        <p:spPr>
          <a:xfrm>
            <a:off x="0" y="-111319"/>
            <a:ext cx="12192000" cy="6858000"/>
          </a:xfrm>
          <a:prstGeom prst="rect">
            <a:avLst/>
          </a:prstGeom>
          <a:solidFill>
            <a:srgbClr val="000916"/>
          </a:solidFill>
          <a:ln>
            <a:solidFill>
              <a:srgbClr val="000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43AFBE94-E606-62BF-04C6-EA1100132A97}"/>
              </a:ext>
            </a:extLst>
          </p:cNvPr>
          <p:cNvSpPr>
            <a:spLocks noGrp="1"/>
          </p:cNvSpPr>
          <p:nvPr>
            <p:ph type="title"/>
          </p:nvPr>
        </p:nvSpPr>
        <p:spPr/>
        <p:txBody>
          <a:bodyPr/>
          <a:lstStyle/>
          <a:p>
            <a:endParaRPr lang="en-GB"/>
          </a:p>
        </p:txBody>
      </p:sp>
      <p:sp>
        <p:nvSpPr>
          <p:cNvPr id="3" name="Content Placeholder 2">
            <a:extLst>
              <a:ext uri="{FF2B5EF4-FFF2-40B4-BE49-F238E27FC236}">
                <a16:creationId xmlns:a16="http://schemas.microsoft.com/office/drawing/2014/main" id="{BE3A3896-7F1C-5DE2-0727-F1FE6D22DA26}"/>
              </a:ext>
            </a:extLst>
          </p:cNvPr>
          <p:cNvSpPr>
            <a:spLocks noGrp="1"/>
          </p:cNvSpPr>
          <p:nvPr>
            <p:ph idx="1"/>
          </p:nvPr>
        </p:nvSpPr>
        <p:spPr/>
        <p:txBody>
          <a:bodyPr/>
          <a:lstStyle/>
          <a:p>
            <a:endParaRPr lang="en-GB"/>
          </a:p>
        </p:txBody>
      </p:sp>
      <p:pic>
        <p:nvPicPr>
          <p:cNvPr id="4" name="Video 4">
            <a:hlinkClick r:id="" action="ppaction://media"/>
            <a:extLst>
              <a:ext uri="{FF2B5EF4-FFF2-40B4-BE49-F238E27FC236}">
                <a16:creationId xmlns:a16="http://schemas.microsoft.com/office/drawing/2014/main" id="{D465A929-E694-924B-A23A-352055293184}"/>
              </a:ext>
            </a:extLst>
          </p:cNvPr>
          <p:cNvPicPr>
            <a:picLocks noChangeAspect="1"/>
          </p:cNvPicPr>
          <p:nvPr>
            <a:videoFile r:link="rId1"/>
            <p:extLst>
              <p:ext uri="{DAA4B4D4-6D71-4841-9C94-3DE7FCFB9230}">
                <p14:media xmlns:p14="http://schemas.microsoft.com/office/powerpoint/2010/main" r:embed="rId2">
                  <p14:trim st="15897" end="16013.9791"/>
                </p14:media>
              </p:ext>
            </p:extLst>
          </p:nvPr>
        </p:nvPicPr>
        <p:blipFill>
          <a:blip r:embed="rId4"/>
          <a:stretch>
            <a:fillRect/>
          </a:stretch>
        </p:blipFill>
        <p:spPr>
          <a:xfrm>
            <a:off x="4798936" y="0"/>
            <a:ext cx="3158289" cy="6858000"/>
          </a:xfrm>
          <a:prstGeom prst="rect">
            <a:avLst/>
          </a:prstGeom>
        </p:spPr>
      </p:pic>
    </p:spTree>
    <p:extLst>
      <p:ext uri="{BB962C8B-B14F-4D97-AF65-F5344CB8AC3E}">
        <p14:creationId xmlns:p14="http://schemas.microsoft.com/office/powerpoint/2010/main" val="83905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2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mute="1">
                <p:cTn id="12" repeatCount="indefinite" fill="hold" display="0">
                  <p:stCondLst>
                    <p:cond delay="indefinite"/>
                  </p:stCondLst>
                </p:cTn>
                <p:tgtEl>
                  <p:spTgt spid="4"/>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719518B-2DCB-C541-29AF-9520E4164553}"/>
              </a:ext>
            </a:extLst>
          </p:cNvPr>
          <p:cNvSpPr/>
          <p:nvPr/>
        </p:nvSpPr>
        <p:spPr>
          <a:xfrm>
            <a:off x="0" y="-111319"/>
            <a:ext cx="12192000" cy="6858000"/>
          </a:xfrm>
          <a:prstGeom prst="rect">
            <a:avLst/>
          </a:prstGeom>
          <a:solidFill>
            <a:srgbClr val="000916"/>
          </a:solidFill>
          <a:ln>
            <a:solidFill>
              <a:srgbClr val="000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logo of a space suit&#10;&#10;Description automatically generated">
            <a:extLst>
              <a:ext uri="{FF2B5EF4-FFF2-40B4-BE49-F238E27FC236}">
                <a16:creationId xmlns:a16="http://schemas.microsoft.com/office/drawing/2014/main" id="{0E3D85F0-1752-75C6-32FE-272609CCA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284" y="1868557"/>
            <a:ext cx="4473785" cy="3187572"/>
          </a:xfrm>
          <a:prstGeom prst="rect">
            <a:avLst/>
          </a:prstGeom>
        </p:spPr>
      </p:pic>
      <p:sp>
        <p:nvSpPr>
          <p:cNvPr id="16" name="TextBox 15">
            <a:extLst>
              <a:ext uri="{FF2B5EF4-FFF2-40B4-BE49-F238E27FC236}">
                <a16:creationId xmlns:a16="http://schemas.microsoft.com/office/drawing/2014/main" id="{9744B2C0-F7CC-C634-9667-0FE69E330CF6}"/>
              </a:ext>
            </a:extLst>
          </p:cNvPr>
          <p:cNvSpPr txBox="1"/>
          <p:nvPr/>
        </p:nvSpPr>
        <p:spPr>
          <a:xfrm>
            <a:off x="0" y="514106"/>
            <a:ext cx="12192000" cy="1569660"/>
          </a:xfrm>
          <a:prstGeom prst="rect">
            <a:avLst/>
          </a:prstGeom>
          <a:noFill/>
        </p:spPr>
        <p:txBody>
          <a:bodyPr wrap="square">
            <a:spAutoFit/>
          </a:bodyPr>
          <a:lstStyle/>
          <a:p>
            <a:pPr algn="ctr"/>
            <a:r>
              <a:rPr lang="en-US" sz="9600" b="1" dirty="0" err="1">
                <a:solidFill>
                  <a:schemeClr val="bg1"/>
                </a:solidFill>
                <a:latin typeface="+mj-lt"/>
                <a:ea typeface="+mn-lt"/>
                <a:cs typeface="+mn-lt"/>
              </a:rPr>
              <a:t>InsureNauts</a:t>
            </a:r>
            <a:endParaRPr lang="en-GB" sz="9600" dirty="0">
              <a:solidFill>
                <a:schemeClr val="bg1"/>
              </a:solidFill>
              <a:latin typeface="+mj-lt"/>
            </a:endParaRPr>
          </a:p>
        </p:txBody>
      </p:sp>
      <p:sp>
        <p:nvSpPr>
          <p:cNvPr id="18" name="TextBox 17">
            <a:extLst>
              <a:ext uri="{FF2B5EF4-FFF2-40B4-BE49-F238E27FC236}">
                <a16:creationId xmlns:a16="http://schemas.microsoft.com/office/drawing/2014/main" id="{8DB52C40-6C97-B3F3-7F34-F022F3F6EEE4}"/>
              </a:ext>
            </a:extLst>
          </p:cNvPr>
          <p:cNvSpPr txBox="1"/>
          <p:nvPr/>
        </p:nvSpPr>
        <p:spPr>
          <a:xfrm>
            <a:off x="991263" y="5097398"/>
            <a:ext cx="10209475" cy="830997"/>
          </a:xfrm>
          <a:prstGeom prst="rect">
            <a:avLst/>
          </a:prstGeom>
          <a:noFill/>
        </p:spPr>
        <p:txBody>
          <a:bodyPr wrap="square">
            <a:spAutoFit/>
          </a:bodyPr>
          <a:lstStyle/>
          <a:p>
            <a:pPr algn="ctr"/>
            <a:r>
              <a:rPr lang="de-DE" sz="2400" dirty="0">
                <a:solidFill>
                  <a:schemeClr val="bg1"/>
                </a:solidFill>
              </a:rPr>
              <a:t>Bewusstsein schaffen für Gen Z mit einem zielgruppengerechten Einstieg in die Versicherungswelt.</a:t>
            </a:r>
            <a:endParaRPr lang="en-GB" sz="2400" dirty="0">
              <a:solidFill>
                <a:schemeClr val="bg1"/>
              </a:solidFill>
            </a:endParaRPr>
          </a:p>
        </p:txBody>
      </p:sp>
    </p:spTree>
    <p:extLst>
      <p:ext uri="{BB962C8B-B14F-4D97-AF65-F5344CB8AC3E}">
        <p14:creationId xmlns:p14="http://schemas.microsoft.com/office/powerpoint/2010/main" val="2601753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90EB52-6D38-B3FE-9FE8-15CBF9207151}"/>
              </a:ext>
            </a:extLst>
          </p:cNvPr>
          <p:cNvSpPr>
            <a:spLocks noGrp="1"/>
          </p:cNvSpPr>
          <p:nvPr>
            <p:ph type="title"/>
          </p:nvPr>
        </p:nvSpPr>
        <p:spPr/>
        <p:txBody>
          <a:bodyPr>
            <a:normAutofit fontScale="90000"/>
          </a:bodyPr>
          <a:lstStyle/>
          <a:p>
            <a:r>
              <a:rPr lang="de-DE" dirty="0"/>
              <a:t>Wie können wir Gen Z erreichen? Wieso kommen sie durch unsere App zur SV?</a:t>
            </a:r>
          </a:p>
        </p:txBody>
      </p:sp>
      <p:sp>
        <p:nvSpPr>
          <p:cNvPr id="3" name="Inhaltsplatzhalter 2">
            <a:extLst>
              <a:ext uri="{FF2B5EF4-FFF2-40B4-BE49-F238E27FC236}">
                <a16:creationId xmlns:a16="http://schemas.microsoft.com/office/drawing/2014/main" id="{11635AFA-1ABD-46A6-C3CE-7F9BA752F319}"/>
              </a:ext>
            </a:extLst>
          </p:cNvPr>
          <p:cNvSpPr>
            <a:spLocks noGrp="1"/>
          </p:cNvSpPr>
          <p:nvPr>
            <p:ph idx="1"/>
          </p:nvPr>
        </p:nvSpPr>
        <p:spPr/>
        <p:txBody>
          <a:bodyPr/>
          <a:lstStyle/>
          <a:p>
            <a:r>
              <a:rPr lang="de-DE" dirty="0" err="1"/>
              <a:t>Why</a:t>
            </a:r>
            <a:r>
              <a:rPr lang="de-DE" dirty="0"/>
              <a:t> an </a:t>
            </a:r>
            <a:r>
              <a:rPr lang="de-DE" dirty="0" err="1"/>
              <a:t>education</a:t>
            </a:r>
            <a:r>
              <a:rPr lang="de-DE" dirty="0"/>
              <a:t> game?</a:t>
            </a:r>
          </a:p>
          <a:p>
            <a:r>
              <a:rPr lang="de-DE" dirty="0"/>
              <a:t>Marketing (AIDA?)</a:t>
            </a:r>
          </a:p>
        </p:txBody>
      </p:sp>
    </p:spTree>
    <p:extLst>
      <p:ext uri="{BB962C8B-B14F-4D97-AF65-F5344CB8AC3E}">
        <p14:creationId xmlns:p14="http://schemas.microsoft.com/office/powerpoint/2010/main" val="1866157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B47E1BE-2746-354E-D8F1-2784E8D0EEC0}"/>
              </a:ext>
            </a:extLst>
          </p:cNvPr>
          <p:cNvSpPr>
            <a:spLocks noGrp="1"/>
          </p:cNvSpPr>
          <p:nvPr>
            <p:ph type="title"/>
          </p:nvPr>
        </p:nvSpPr>
        <p:spPr/>
        <p:txBody>
          <a:bodyPr/>
          <a:lstStyle/>
          <a:p>
            <a:r>
              <a:rPr lang="de-DE" dirty="0"/>
              <a:t>Tech </a:t>
            </a:r>
            <a:r>
              <a:rPr lang="de-DE" dirty="0" err="1"/>
              <a:t>Overview</a:t>
            </a:r>
            <a:endParaRPr lang="de-DE" dirty="0"/>
          </a:p>
        </p:txBody>
      </p:sp>
      <p:sp>
        <p:nvSpPr>
          <p:cNvPr id="3" name="Inhaltsplatzhalter 2">
            <a:extLst>
              <a:ext uri="{FF2B5EF4-FFF2-40B4-BE49-F238E27FC236}">
                <a16:creationId xmlns:a16="http://schemas.microsoft.com/office/drawing/2014/main" id="{AC95B614-8F7A-F44F-E56A-DEC92EA29196}"/>
              </a:ext>
            </a:extLst>
          </p:cNvPr>
          <p:cNvSpPr>
            <a:spLocks noGrp="1"/>
          </p:cNvSpPr>
          <p:nvPr>
            <p:ph idx="1"/>
          </p:nvPr>
        </p:nvSpPr>
        <p:spPr/>
        <p:txBody>
          <a:bodyPr/>
          <a:lstStyle/>
          <a:p>
            <a:r>
              <a:rPr lang="de-DE" dirty="0"/>
              <a:t>TODO: at </a:t>
            </a:r>
            <a:r>
              <a:rPr lang="de-DE" dirty="0" err="1"/>
              <a:t>which</a:t>
            </a:r>
            <a:r>
              <a:rPr lang="de-DE" dirty="0"/>
              <a:t> </a:t>
            </a:r>
            <a:r>
              <a:rPr lang="de-DE" dirty="0" err="1"/>
              <a:t>point</a:t>
            </a:r>
            <a:r>
              <a:rPr lang="de-DE" dirty="0"/>
              <a:t>?</a:t>
            </a:r>
          </a:p>
          <a:p>
            <a:r>
              <a:rPr lang="de-DE" dirty="0" err="1"/>
              <a:t>Demonstrate</a:t>
            </a:r>
            <a:r>
              <a:rPr lang="de-DE" dirty="0"/>
              <a:t> </a:t>
            </a:r>
            <a:r>
              <a:rPr lang="de-DE" dirty="0" err="1"/>
              <a:t>that</a:t>
            </a:r>
            <a:r>
              <a:rPr lang="de-DE" dirty="0"/>
              <a:t> </a:t>
            </a:r>
            <a:r>
              <a:rPr lang="de-DE" dirty="0" err="1"/>
              <a:t>we</a:t>
            </a:r>
            <a:r>
              <a:rPr lang="de-DE" dirty="0"/>
              <a:t> </a:t>
            </a:r>
            <a:r>
              <a:rPr lang="de-DE" dirty="0" err="1"/>
              <a:t>actually</a:t>
            </a:r>
            <a:r>
              <a:rPr lang="de-DE" dirty="0"/>
              <a:t> </a:t>
            </a:r>
            <a:r>
              <a:rPr lang="de-DE" dirty="0" err="1"/>
              <a:t>implemented</a:t>
            </a:r>
            <a:r>
              <a:rPr lang="de-DE" dirty="0"/>
              <a:t> </a:t>
            </a:r>
            <a:r>
              <a:rPr lang="de-DE" dirty="0" err="1"/>
              <a:t>stuff</a:t>
            </a:r>
            <a:endParaRPr lang="de-DE" dirty="0"/>
          </a:p>
        </p:txBody>
      </p:sp>
    </p:spTree>
    <p:extLst>
      <p:ext uri="{BB962C8B-B14F-4D97-AF65-F5344CB8AC3E}">
        <p14:creationId xmlns:p14="http://schemas.microsoft.com/office/powerpoint/2010/main" val="491517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A230F0-C524-F92A-1DA2-42C39A2A2738}"/>
              </a:ext>
            </a:extLst>
          </p:cNvPr>
          <p:cNvSpPr>
            <a:spLocks noGrp="1"/>
          </p:cNvSpPr>
          <p:nvPr>
            <p:ph type="title"/>
          </p:nvPr>
        </p:nvSpPr>
        <p:spPr/>
        <p:txBody>
          <a:bodyPr/>
          <a:lstStyle/>
          <a:p>
            <a:r>
              <a:rPr lang="de-DE" dirty="0"/>
              <a:t>Benefits</a:t>
            </a:r>
          </a:p>
        </p:txBody>
      </p:sp>
      <p:sp>
        <p:nvSpPr>
          <p:cNvPr id="3" name="Inhaltsplatzhalter 2">
            <a:extLst>
              <a:ext uri="{FF2B5EF4-FFF2-40B4-BE49-F238E27FC236}">
                <a16:creationId xmlns:a16="http://schemas.microsoft.com/office/drawing/2014/main" id="{C41301F1-92A0-5190-165A-49ECE1DF3D40}"/>
              </a:ext>
            </a:extLst>
          </p:cNvPr>
          <p:cNvSpPr>
            <a:spLocks noGrp="1"/>
          </p:cNvSpPr>
          <p:nvPr>
            <p:ph idx="1"/>
          </p:nvPr>
        </p:nvSpPr>
        <p:spPr/>
        <p:txBody>
          <a:bodyPr/>
          <a:lstStyle/>
          <a:p>
            <a:endParaRPr lang="de-DE" dirty="0"/>
          </a:p>
        </p:txBody>
      </p:sp>
      <p:pic>
        <p:nvPicPr>
          <p:cNvPr id="4" name="Grafik 3">
            <a:extLst>
              <a:ext uri="{FF2B5EF4-FFF2-40B4-BE49-F238E27FC236}">
                <a16:creationId xmlns:a16="http://schemas.microsoft.com/office/drawing/2014/main" id="{0B2066C0-8451-A98F-DE8B-EEAA1BA8978A}"/>
              </a:ext>
            </a:extLst>
          </p:cNvPr>
          <p:cNvPicPr>
            <a:picLocks noChangeAspect="1"/>
          </p:cNvPicPr>
          <p:nvPr/>
        </p:nvPicPr>
        <p:blipFill>
          <a:blip r:embed="rId3"/>
          <a:stretch>
            <a:fillRect/>
          </a:stretch>
        </p:blipFill>
        <p:spPr>
          <a:xfrm>
            <a:off x="7209034" y="0"/>
            <a:ext cx="4982966" cy="6858000"/>
          </a:xfrm>
          <a:prstGeom prst="rect">
            <a:avLst/>
          </a:prstGeom>
        </p:spPr>
      </p:pic>
    </p:spTree>
    <p:extLst>
      <p:ext uri="{BB962C8B-B14F-4D97-AF65-F5344CB8AC3E}">
        <p14:creationId xmlns:p14="http://schemas.microsoft.com/office/powerpoint/2010/main" val="28388664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14C76A-1F37-0D39-F4C1-EDA14D055589}"/>
              </a:ext>
            </a:extLst>
          </p:cNvPr>
          <p:cNvSpPr>
            <a:spLocks noGrp="1"/>
          </p:cNvSpPr>
          <p:nvPr>
            <p:ph type="title"/>
          </p:nvPr>
        </p:nvSpPr>
        <p:spPr/>
        <p:txBody>
          <a:bodyPr/>
          <a:lstStyle/>
          <a:p>
            <a:r>
              <a:rPr lang="de-DE" dirty="0"/>
              <a:t>Team</a:t>
            </a:r>
          </a:p>
        </p:txBody>
      </p:sp>
      <p:sp>
        <p:nvSpPr>
          <p:cNvPr id="3" name="Inhaltsplatzhalter 2">
            <a:extLst>
              <a:ext uri="{FF2B5EF4-FFF2-40B4-BE49-F238E27FC236}">
                <a16:creationId xmlns:a16="http://schemas.microsoft.com/office/drawing/2014/main" id="{7415B3CD-B1BF-7ECD-42AE-0D91DD0B645F}"/>
              </a:ext>
            </a:extLst>
          </p:cNvPr>
          <p:cNvSpPr>
            <a:spLocks noGrp="1"/>
          </p:cNvSpPr>
          <p:nvPr>
            <p:ph idx="1"/>
          </p:nvPr>
        </p:nvSpPr>
        <p:spPr/>
        <p:txBody>
          <a:bodyPr/>
          <a:lstStyle/>
          <a:p>
            <a:r>
              <a:rPr lang="de-DE" dirty="0"/>
              <a:t>Maybe </a:t>
            </a:r>
            <a:r>
              <a:rPr lang="de-DE" dirty="0" err="1"/>
              <a:t>use</a:t>
            </a:r>
            <a:r>
              <a:rPr lang="de-DE" dirty="0"/>
              <a:t> </a:t>
            </a:r>
            <a:r>
              <a:rPr lang="de-DE" dirty="0" err="1"/>
              <a:t>our</a:t>
            </a:r>
            <a:r>
              <a:rPr lang="de-DE" dirty="0"/>
              <a:t> </a:t>
            </a:r>
            <a:r>
              <a:rPr lang="de-DE" dirty="0" err="1"/>
              <a:t>customized</a:t>
            </a:r>
            <a:r>
              <a:rPr lang="de-DE" dirty="0"/>
              <a:t> </a:t>
            </a:r>
            <a:r>
              <a:rPr lang="de-DE" dirty="0" err="1"/>
              <a:t>avatars</a:t>
            </a:r>
            <a:r>
              <a:rPr lang="de-DE" dirty="0"/>
              <a:t>?</a:t>
            </a:r>
          </a:p>
        </p:txBody>
      </p:sp>
    </p:spTree>
    <p:extLst>
      <p:ext uri="{BB962C8B-B14F-4D97-AF65-F5344CB8AC3E}">
        <p14:creationId xmlns:p14="http://schemas.microsoft.com/office/powerpoint/2010/main" val="7726784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037C18-FF73-B152-E25B-1A43F84BEC92}"/>
              </a:ext>
            </a:extLst>
          </p:cNvPr>
          <p:cNvSpPr>
            <a:spLocks noGrp="1"/>
          </p:cNvSpPr>
          <p:nvPr>
            <p:ph type="title"/>
          </p:nvPr>
        </p:nvSpPr>
        <p:spPr/>
        <p:txBody>
          <a:bodyPr/>
          <a:lstStyle/>
          <a:p>
            <a:r>
              <a:rPr lang="de-DE" dirty="0" err="1"/>
              <a:t>Thank</a:t>
            </a:r>
            <a:r>
              <a:rPr lang="de-DE" dirty="0"/>
              <a:t> </a:t>
            </a:r>
            <a:r>
              <a:rPr lang="de-DE" dirty="0" err="1"/>
              <a:t>you</a:t>
            </a:r>
            <a:endParaRPr lang="de-DE" dirty="0"/>
          </a:p>
        </p:txBody>
      </p:sp>
      <p:sp>
        <p:nvSpPr>
          <p:cNvPr id="3" name="Inhaltsplatzhalter 2">
            <a:extLst>
              <a:ext uri="{FF2B5EF4-FFF2-40B4-BE49-F238E27FC236}">
                <a16:creationId xmlns:a16="http://schemas.microsoft.com/office/drawing/2014/main" id="{DDCCC76D-797B-2600-FC1B-03919B1EF97E}"/>
              </a:ext>
            </a:extLst>
          </p:cNvPr>
          <p:cNvSpPr>
            <a:spLocks noGrp="1"/>
          </p:cNvSpPr>
          <p:nvPr>
            <p:ph idx="1"/>
          </p:nvPr>
        </p:nvSpPr>
        <p:spPr/>
        <p:txBody>
          <a:bodyPr/>
          <a:lstStyle/>
          <a:p>
            <a:endParaRPr lang="de-DE" dirty="0"/>
          </a:p>
        </p:txBody>
      </p:sp>
    </p:spTree>
    <p:extLst>
      <p:ext uri="{BB962C8B-B14F-4D97-AF65-F5344CB8AC3E}">
        <p14:creationId xmlns:p14="http://schemas.microsoft.com/office/powerpoint/2010/main" val="2445604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hteck 1">
            <a:extLst>
              <a:ext uri="{FF2B5EF4-FFF2-40B4-BE49-F238E27FC236}">
                <a16:creationId xmlns:a16="http://schemas.microsoft.com/office/drawing/2014/main" id="{297E69C5-F1C3-814B-6640-A5785D402283}"/>
              </a:ext>
            </a:extLst>
          </p:cNvPr>
          <p:cNvSpPr/>
          <p:nvPr/>
        </p:nvSpPr>
        <p:spPr>
          <a:xfrm>
            <a:off x="0" y="1"/>
            <a:ext cx="12164655" cy="4999680"/>
          </a:xfrm>
          <a:prstGeom prst="rect">
            <a:avLst/>
          </a:prstGeom>
          <a:solidFill>
            <a:schemeClr val="accent2">
              <a:lumMod val="20000"/>
              <a:lumOff val="80000"/>
            </a:schemeClr>
          </a:solidFill>
          <a:ln>
            <a:noFill/>
          </a:ln>
          <a:effectLst>
            <a:outerShdw blurRad="177800" dist="38100" dir="4260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900">
              <a:solidFill>
                <a:srgbClr val="203D54"/>
              </a:solidFill>
              <a:latin typeface="Arial Rounded MT Bold"/>
            </a:endParaRPr>
          </a:p>
        </p:txBody>
      </p:sp>
      <p:sp>
        <p:nvSpPr>
          <p:cNvPr id="5" name="Ellipse 4">
            <a:extLst>
              <a:ext uri="{FF2B5EF4-FFF2-40B4-BE49-F238E27FC236}">
                <a16:creationId xmlns:a16="http://schemas.microsoft.com/office/drawing/2014/main" id="{317C0CAA-A593-A555-D5F7-1D6690480DAC}"/>
              </a:ext>
            </a:extLst>
          </p:cNvPr>
          <p:cNvSpPr/>
          <p:nvPr/>
        </p:nvSpPr>
        <p:spPr>
          <a:xfrm>
            <a:off x="1115434" y="1493982"/>
            <a:ext cx="2519231" cy="2535155"/>
          </a:xfrm>
          <a:prstGeom prst="ellipse">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3600">
              <a:solidFill>
                <a:schemeClr val="tx1"/>
              </a:solidFill>
            </a:endParaRPr>
          </a:p>
        </p:txBody>
      </p:sp>
      <p:sp>
        <p:nvSpPr>
          <p:cNvPr id="7" name="Textfeld 43">
            <a:extLst>
              <a:ext uri="{FF2B5EF4-FFF2-40B4-BE49-F238E27FC236}">
                <a16:creationId xmlns:a16="http://schemas.microsoft.com/office/drawing/2014/main" id="{E8347DA3-E3D6-C938-9CAA-A31963B0A0D4}"/>
              </a:ext>
            </a:extLst>
          </p:cNvPr>
          <p:cNvSpPr txBox="1"/>
          <p:nvPr/>
        </p:nvSpPr>
        <p:spPr>
          <a:xfrm>
            <a:off x="343428" y="176219"/>
            <a:ext cx="1469036" cy="369332"/>
          </a:xfrm>
          <a:prstGeom prst="rect">
            <a:avLst/>
          </a:prstGeom>
          <a:noFill/>
        </p:spPr>
        <p:txBody>
          <a:bodyPr wrap="square">
            <a:spAutoFit/>
          </a:bodyPr>
          <a:lstStyle/>
          <a:p>
            <a:r>
              <a:rPr lang="en-GB">
                <a:solidFill>
                  <a:schemeClr val="accent2"/>
                </a:solidFill>
              </a:rPr>
              <a:t>Problem</a:t>
            </a:r>
          </a:p>
        </p:txBody>
      </p:sp>
      <p:sp>
        <p:nvSpPr>
          <p:cNvPr id="9" name="Textfeld 21">
            <a:extLst>
              <a:ext uri="{FF2B5EF4-FFF2-40B4-BE49-F238E27FC236}">
                <a16:creationId xmlns:a16="http://schemas.microsoft.com/office/drawing/2014/main" id="{971B83E6-7AC4-EB8F-BE85-71953AC4CFF5}"/>
              </a:ext>
            </a:extLst>
          </p:cNvPr>
          <p:cNvSpPr txBox="1"/>
          <p:nvPr/>
        </p:nvSpPr>
        <p:spPr>
          <a:xfrm>
            <a:off x="1115434" y="2461568"/>
            <a:ext cx="2519231" cy="954107"/>
          </a:xfrm>
          <a:prstGeom prst="rect">
            <a:avLst/>
          </a:prstGeom>
          <a:noFill/>
        </p:spPr>
        <p:txBody>
          <a:bodyPr wrap="square" lIns="91440" tIns="45720" rIns="91440" bIns="45720" anchor="t">
            <a:spAutoFit/>
          </a:bodyPr>
          <a:lstStyle/>
          <a:p>
            <a:pPr algn="ctr"/>
            <a:r>
              <a:rPr lang="en-US" sz="2800" b="1" dirty="0" err="1">
                <a:ea typeface="+mn-lt"/>
                <a:cs typeface="+mn-lt"/>
              </a:rPr>
              <a:t>Bewusstsein</a:t>
            </a:r>
            <a:r>
              <a:rPr lang="en-US" sz="2800" b="1" dirty="0">
                <a:ea typeface="+mn-lt"/>
                <a:cs typeface="+mn-lt"/>
              </a:rPr>
              <a:t>?</a:t>
            </a:r>
            <a:endParaRPr lang="en-US" dirty="0"/>
          </a:p>
        </p:txBody>
      </p:sp>
      <p:sp>
        <p:nvSpPr>
          <p:cNvPr id="37" name="Ellipse 4">
            <a:extLst>
              <a:ext uri="{FF2B5EF4-FFF2-40B4-BE49-F238E27FC236}">
                <a16:creationId xmlns:a16="http://schemas.microsoft.com/office/drawing/2014/main" id="{4B15C992-BD76-6502-3ACB-20E1547C127A}"/>
              </a:ext>
            </a:extLst>
          </p:cNvPr>
          <p:cNvSpPr/>
          <p:nvPr/>
        </p:nvSpPr>
        <p:spPr>
          <a:xfrm>
            <a:off x="7864576" y="1513774"/>
            <a:ext cx="2519231" cy="2535155"/>
          </a:xfrm>
          <a:prstGeom prst="ellipse">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3600">
              <a:solidFill>
                <a:schemeClr val="tx1"/>
              </a:solidFill>
            </a:endParaRPr>
          </a:p>
        </p:txBody>
      </p:sp>
      <p:sp>
        <p:nvSpPr>
          <p:cNvPr id="10" name="Textfeld 21">
            <a:extLst>
              <a:ext uri="{FF2B5EF4-FFF2-40B4-BE49-F238E27FC236}">
                <a16:creationId xmlns:a16="http://schemas.microsoft.com/office/drawing/2014/main" id="{A01A46B6-979D-8D10-6189-A498AFB756C7}"/>
              </a:ext>
            </a:extLst>
          </p:cNvPr>
          <p:cNvSpPr txBox="1"/>
          <p:nvPr/>
        </p:nvSpPr>
        <p:spPr>
          <a:xfrm>
            <a:off x="7475810" y="2499949"/>
            <a:ext cx="3496378" cy="523220"/>
          </a:xfrm>
          <a:prstGeom prst="rect">
            <a:avLst/>
          </a:prstGeom>
          <a:noFill/>
        </p:spPr>
        <p:txBody>
          <a:bodyPr wrap="square" lIns="91440" tIns="45720" rIns="91440" bIns="45720" anchor="t">
            <a:spAutoFit/>
          </a:bodyPr>
          <a:lstStyle/>
          <a:p>
            <a:pPr algn="ctr"/>
            <a:r>
              <a:rPr lang="en-US" sz="2800" b="1" dirty="0" err="1">
                <a:ea typeface="+mn-lt"/>
                <a:cs typeface="+mn-lt"/>
              </a:rPr>
              <a:t>Wertebasiert</a:t>
            </a:r>
            <a:r>
              <a:rPr lang="en-US" sz="2800" b="1" dirty="0">
                <a:ea typeface="+mn-lt"/>
                <a:cs typeface="+mn-lt"/>
              </a:rPr>
              <a:t>.</a:t>
            </a:r>
            <a:endParaRPr lang="en-GB" b="1" dirty="0"/>
          </a:p>
        </p:txBody>
      </p:sp>
      <p:sp>
        <p:nvSpPr>
          <p:cNvPr id="2" name="Oval 1">
            <a:extLst>
              <a:ext uri="{FF2B5EF4-FFF2-40B4-BE49-F238E27FC236}">
                <a16:creationId xmlns:a16="http://schemas.microsoft.com/office/drawing/2014/main" id="{13CEF4B9-4EEB-077D-510A-C2C46754E9BB}"/>
              </a:ext>
            </a:extLst>
          </p:cNvPr>
          <p:cNvSpPr/>
          <p:nvPr/>
        </p:nvSpPr>
        <p:spPr>
          <a:xfrm>
            <a:off x="8949018" y="1275467"/>
            <a:ext cx="363070" cy="36507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Grafik 18" descr="Marke 3 mit einfarbiger Füllung">
            <a:extLst>
              <a:ext uri="{FF2B5EF4-FFF2-40B4-BE49-F238E27FC236}">
                <a16:creationId xmlns:a16="http://schemas.microsoft.com/office/drawing/2014/main" id="{1BE29B57-B06F-A096-98F9-3EB4263708B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673353" y="1036782"/>
            <a:ext cx="914400" cy="914400"/>
          </a:xfrm>
          <a:prstGeom prst="rect">
            <a:avLst/>
          </a:prstGeom>
        </p:spPr>
      </p:pic>
      <p:sp>
        <p:nvSpPr>
          <p:cNvPr id="36" name="Ellipse 4">
            <a:extLst>
              <a:ext uri="{FF2B5EF4-FFF2-40B4-BE49-F238E27FC236}">
                <a16:creationId xmlns:a16="http://schemas.microsoft.com/office/drawing/2014/main" id="{B77120F6-B26E-315F-9784-8D13A61485DA}"/>
              </a:ext>
            </a:extLst>
          </p:cNvPr>
          <p:cNvSpPr/>
          <p:nvPr/>
        </p:nvSpPr>
        <p:spPr>
          <a:xfrm>
            <a:off x="4662389" y="1543462"/>
            <a:ext cx="2519231" cy="2535155"/>
          </a:xfrm>
          <a:prstGeom prst="ellipse">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3600">
              <a:solidFill>
                <a:schemeClr val="tx1"/>
              </a:solidFill>
            </a:endParaRPr>
          </a:p>
        </p:txBody>
      </p:sp>
      <p:sp>
        <p:nvSpPr>
          <p:cNvPr id="27" name="Textfeld 21">
            <a:extLst>
              <a:ext uri="{FF2B5EF4-FFF2-40B4-BE49-F238E27FC236}">
                <a16:creationId xmlns:a16="http://schemas.microsoft.com/office/drawing/2014/main" id="{C6BFF3FC-0933-4531-07C4-89B3285427B7}"/>
              </a:ext>
            </a:extLst>
          </p:cNvPr>
          <p:cNvSpPr txBox="1"/>
          <p:nvPr/>
        </p:nvSpPr>
        <p:spPr>
          <a:xfrm>
            <a:off x="4173815" y="2365074"/>
            <a:ext cx="3496378" cy="1231106"/>
          </a:xfrm>
          <a:prstGeom prst="rect">
            <a:avLst/>
          </a:prstGeom>
          <a:noFill/>
        </p:spPr>
        <p:txBody>
          <a:bodyPr wrap="square" lIns="91440" tIns="45720" rIns="91440" bIns="45720" anchor="t">
            <a:spAutoFit/>
          </a:bodyPr>
          <a:lstStyle/>
          <a:p>
            <a:pPr algn="ctr"/>
            <a:r>
              <a:rPr lang="en-US" sz="2800" b="1" dirty="0" err="1">
                <a:ea typeface="+mn-lt"/>
                <a:cs typeface="+mn-lt"/>
              </a:rPr>
              <a:t>Individuali</a:t>
            </a:r>
            <a:r>
              <a:rPr lang="en-US" sz="2800" b="1" dirty="0">
                <a:ea typeface="+mn-lt"/>
                <a:cs typeface="+mn-lt"/>
              </a:rPr>
              <a:t>-</a:t>
            </a:r>
          </a:p>
          <a:p>
            <a:pPr algn="ctr"/>
            <a:r>
              <a:rPr lang="en-US" sz="2800" b="1" dirty="0" err="1">
                <a:ea typeface="+mn-lt"/>
                <a:cs typeface="+mn-lt"/>
              </a:rPr>
              <a:t>sierung</a:t>
            </a:r>
            <a:r>
              <a:rPr lang="en-US" sz="2800" b="1" dirty="0">
                <a:ea typeface="+mn-lt"/>
                <a:cs typeface="+mn-lt"/>
              </a:rPr>
              <a:t>!</a:t>
            </a:r>
            <a:endParaRPr lang="en-US" dirty="0">
              <a:ea typeface="+mn-lt"/>
              <a:cs typeface="+mn-lt"/>
            </a:endParaRPr>
          </a:p>
          <a:p>
            <a:pPr algn="ctr"/>
            <a:endParaRPr lang="en-GB" b="1" dirty="0"/>
          </a:p>
        </p:txBody>
      </p:sp>
      <p:sp>
        <p:nvSpPr>
          <p:cNvPr id="3" name="Oval 2">
            <a:extLst>
              <a:ext uri="{FF2B5EF4-FFF2-40B4-BE49-F238E27FC236}">
                <a16:creationId xmlns:a16="http://schemas.microsoft.com/office/drawing/2014/main" id="{312751B6-3B32-0FF4-D5D6-25B9B5D7A3C2}"/>
              </a:ext>
            </a:extLst>
          </p:cNvPr>
          <p:cNvSpPr/>
          <p:nvPr/>
        </p:nvSpPr>
        <p:spPr>
          <a:xfrm>
            <a:off x="5647254" y="1269860"/>
            <a:ext cx="363070" cy="36507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1" name="Grafik 19" descr="Abzeichen mit einfarbiger Füllung">
            <a:extLst>
              <a:ext uri="{FF2B5EF4-FFF2-40B4-BE49-F238E27FC236}">
                <a16:creationId xmlns:a16="http://schemas.microsoft.com/office/drawing/2014/main" id="{E7FC4243-BD3A-AAF7-CCC2-28E86CE05E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44756" y="961574"/>
            <a:ext cx="914400" cy="914400"/>
          </a:xfrm>
          <a:prstGeom prst="rect">
            <a:avLst/>
          </a:prstGeom>
        </p:spPr>
      </p:pic>
      <p:sp>
        <p:nvSpPr>
          <p:cNvPr id="4" name="Oval 3">
            <a:extLst>
              <a:ext uri="{FF2B5EF4-FFF2-40B4-BE49-F238E27FC236}">
                <a16:creationId xmlns:a16="http://schemas.microsoft.com/office/drawing/2014/main" id="{AE43952C-DEE0-24F2-546E-BAD5754E9DDC}"/>
              </a:ext>
            </a:extLst>
          </p:cNvPr>
          <p:cNvSpPr/>
          <p:nvPr/>
        </p:nvSpPr>
        <p:spPr>
          <a:xfrm>
            <a:off x="2146903" y="1239984"/>
            <a:ext cx="363070" cy="36507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fik 18" descr="Marke 1 mit einfarbiger Füllung">
            <a:extLst>
              <a:ext uri="{FF2B5EF4-FFF2-40B4-BE49-F238E27FC236}">
                <a16:creationId xmlns:a16="http://schemas.microsoft.com/office/drawing/2014/main" id="{2F35A834-3D83-A267-611F-31C2727472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74501" y="995197"/>
            <a:ext cx="914400" cy="914400"/>
          </a:xfrm>
          <a:prstGeom prst="rect">
            <a:avLst/>
          </a:prstGeom>
        </p:spPr>
      </p:pic>
      <p:sp>
        <p:nvSpPr>
          <p:cNvPr id="6" name="Textfeld 21">
            <a:extLst>
              <a:ext uri="{FF2B5EF4-FFF2-40B4-BE49-F238E27FC236}">
                <a16:creationId xmlns:a16="http://schemas.microsoft.com/office/drawing/2014/main" id="{47519354-83B4-DFF4-5D05-D9F054FBE83F}"/>
              </a:ext>
            </a:extLst>
          </p:cNvPr>
          <p:cNvSpPr txBox="1"/>
          <p:nvPr/>
        </p:nvSpPr>
        <p:spPr>
          <a:xfrm>
            <a:off x="1037126" y="5374860"/>
            <a:ext cx="2582624" cy="707886"/>
          </a:xfrm>
          <a:prstGeom prst="rect">
            <a:avLst/>
          </a:prstGeom>
          <a:noFill/>
        </p:spPr>
        <p:txBody>
          <a:bodyPr wrap="square" lIns="91440" tIns="45720" rIns="91440" bIns="45720" anchor="t">
            <a:spAutoFit/>
          </a:bodyPr>
          <a:lstStyle>
            <a:defPPr>
              <a:defRPr lang="de-DE"/>
            </a:defPPr>
            <a:lvl1pPr algn="ctr">
              <a:defRPr sz="2000" b="1">
                <a:solidFill>
                  <a:schemeClr val="bg1">
                    <a:lumMod val="50000"/>
                  </a:schemeClr>
                </a:solidFill>
                <a:ea typeface="+mn-lt"/>
                <a:cs typeface="+mn-lt"/>
              </a:defRPr>
            </a:lvl1pPr>
          </a:lstStyle>
          <a:p>
            <a:r>
              <a:rPr lang="en-GB" dirty="0"/>
              <a:t>63 % </a:t>
            </a:r>
            <a:r>
              <a:rPr lang="en-GB" dirty="0" err="1"/>
              <a:t>kein</a:t>
            </a:r>
            <a:r>
              <a:rPr lang="en-GB" dirty="0"/>
              <a:t> Interesse - IBM</a:t>
            </a:r>
          </a:p>
        </p:txBody>
      </p:sp>
      <p:sp>
        <p:nvSpPr>
          <p:cNvPr id="8" name="Textfeld 21">
            <a:extLst>
              <a:ext uri="{FF2B5EF4-FFF2-40B4-BE49-F238E27FC236}">
                <a16:creationId xmlns:a16="http://schemas.microsoft.com/office/drawing/2014/main" id="{D396FDCC-B928-F119-2B97-10BF7EF28304}"/>
              </a:ext>
            </a:extLst>
          </p:cNvPr>
          <p:cNvSpPr txBox="1"/>
          <p:nvPr/>
        </p:nvSpPr>
        <p:spPr>
          <a:xfrm>
            <a:off x="3996715" y="5204600"/>
            <a:ext cx="3753430" cy="1015663"/>
          </a:xfrm>
          <a:prstGeom prst="rect">
            <a:avLst/>
          </a:prstGeom>
          <a:noFill/>
        </p:spPr>
        <p:txBody>
          <a:bodyPr wrap="square" lIns="91440" tIns="45720" rIns="91440" bIns="45720" anchor="t">
            <a:spAutoFit/>
          </a:bodyPr>
          <a:lstStyle>
            <a:defPPr>
              <a:defRPr lang="de-DE"/>
            </a:defPPr>
            <a:lvl1pPr algn="ctr">
              <a:defRPr sz="2000" b="1">
                <a:solidFill>
                  <a:schemeClr val="bg1">
                    <a:lumMod val="50000"/>
                  </a:schemeClr>
                </a:solidFill>
                <a:ea typeface="+mn-lt"/>
                <a:cs typeface="+mn-lt"/>
              </a:defRPr>
            </a:lvl1pPr>
          </a:lstStyle>
          <a:p>
            <a:r>
              <a:rPr lang="en-GB" dirty="0"/>
              <a:t>70 % Gen Z </a:t>
            </a:r>
            <a:r>
              <a:rPr lang="en-GB" dirty="0" err="1"/>
              <a:t>braucht</a:t>
            </a:r>
            <a:r>
              <a:rPr lang="en-GB" dirty="0"/>
              <a:t> </a:t>
            </a:r>
            <a:r>
              <a:rPr lang="en-GB" dirty="0" err="1"/>
              <a:t>indiv</a:t>
            </a:r>
            <a:r>
              <a:rPr lang="en-GB" dirty="0"/>
              <a:t>. </a:t>
            </a:r>
            <a:r>
              <a:rPr lang="en-GB" dirty="0" err="1"/>
              <a:t>Versicherungspakete</a:t>
            </a:r>
            <a:r>
              <a:rPr lang="en-GB" dirty="0"/>
              <a:t> </a:t>
            </a:r>
          </a:p>
          <a:p>
            <a:r>
              <a:rPr lang="en-GB" dirty="0"/>
              <a:t>-Deloitte</a:t>
            </a:r>
          </a:p>
        </p:txBody>
      </p:sp>
      <p:sp>
        <p:nvSpPr>
          <p:cNvPr id="11" name="Textfeld 21">
            <a:extLst>
              <a:ext uri="{FF2B5EF4-FFF2-40B4-BE49-F238E27FC236}">
                <a16:creationId xmlns:a16="http://schemas.microsoft.com/office/drawing/2014/main" id="{7B787193-8F80-323E-ADC2-952BD5D1C854}"/>
              </a:ext>
            </a:extLst>
          </p:cNvPr>
          <p:cNvSpPr txBox="1"/>
          <p:nvPr/>
        </p:nvSpPr>
        <p:spPr>
          <a:xfrm>
            <a:off x="7670193" y="5204600"/>
            <a:ext cx="2819908" cy="1015663"/>
          </a:xfrm>
          <a:prstGeom prst="rect">
            <a:avLst/>
          </a:prstGeom>
          <a:noFill/>
        </p:spPr>
        <p:txBody>
          <a:bodyPr wrap="square" lIns="91440" tIns="45720" rIns="91440" bIns="45720" anchor="t">
            <a:spAutoFit/>
          </a:bodyPr>
          <a:lstStyle/>
          <a:p>
            <a:pPr algn="ctr"/>
            <a:r>
              <a:rPr lang="en-GB" sz="2000" b="1" dirty="0" err="1">
                <a:solidFill>
                  <a:schemeClr val="bg1">
                    <a:lumMod val="50000"/>
                  </a:schemeClr>
                </a:solidFill>
                <a:ea typeface="+mn-lt"/>
                <a:cs typeface="+mn-lt"/>
              </a:rPr>
              <a:t>Transparenz</a:t>
            </a:r>
            <a:r>
              <a:rPr lang="en-GB" sz="2000" b="1" dirty="0">
                <a:solidFill>
                  <a:schemeClr val="bg1">
                    <a:lumMod val="50000"/>
                  </a:schemeClr>
                </a:solidFill>
                <a:ea typeface="+mn-lt"/>
                <a:cs typeface="+mn-lt"/>
              </a:rPr>
              <a:t> &amp; Fairness (80 %) </a:t>
            </a:r>
          </a:p>
          <a:p>
            <a:pPr algn="ctr"/>
            <a:r>
              <a:rPr lang="en-GB" sz="2000" b="1" dirty="0">
                <a:solidFill>
                  <a:schemeClr val="bg1">
                    <a:lumMod val="50000"/>
                  </a:schemeClr>
                </a:solidFill>
                <a:ea typeface="+mn-lt"/>
                <a:cs typeface="+mn-lt"/>
              </a:rPr>
              <a:t>- IBM</a:t>
            </a:r>
            <a:endParaRPr lang="en-GB" sz="2000" b="1" dirty="0">
              <a:solidFill>
                <a:schemeClr val="bg1">
                  <a:lumMod val="50000"/>
                </a:schemeClr>
              </a:solidFill>
            </a:endParaRPr>
          </a:p>
        </p:txBody>
      </p:sp>
      <p:pic>
        <p:nvPicPr>
          <p:cNvPr id="12" name="Graphic 11">
            <a:extLst>
              <a:ext uri="{FF2B5EF4-FFF2-40B4-BE49-F238E27FC236}">
                <a16:creationId xmlns:a16="http://schemas.microsoft.com/office/drawing/2014/main" id="{46F2D2E6-3C01-4545-623A-7DFC30300E5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05847" y="365125"/>
            <a:ext cx="821110" cy="821110"/>
          </a:xfrm>
          <a:prstGeom prst="rect">
            <a:avLst/>
          </a:prstGeom>
        </p:spPr>
      </p:pic>
    </p:spTree>
    <p:extLst>
      <p:ext uri="{BB962C8B-B14F-4D97-AF65-F5344CB8AC3E}">
        <p14:creationId xmlns:p14="http://schemas.microsoft.com/office/powerpoint/2010/main" val="21791391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B823E5-9F3D-C057-B400-D79C863D3A60}"/>
              </a:ext>
            </a:extLst>
          </p:cNvPr>
          <p:cNvSpPr/>
          <p:nvPr/>
        </p:nvSpPr>
        <p:spPr>
          <a:xfrm>
            <a:off x="0" y="0"/>
            <a:ext cx="12192000" cy="6858000"/>
          </a:xfrm>
          <a:prstGeom prst="rect">
            <a:avLst/>
          </a:prstGeom>
          <a:solidFill>
            <a:srgbClr val="000916"/>
          </a:solidFill>
          <a:ln>
            <a:solidFill>
              <a:srgbClr val="000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el 1">
            <a:extLst>
              <a:ext uri="{FF2B5EF4-FFF2-40B4-BE49-F238E27FC236}">
                <a16:creationId xmlns:a16="http://schemas.microsoft.com/office/drawing/2014/main" id="{C15A59BE-04DA-9A13-F761-68B7FBB54E8C}"/>
              </a:ext>
            </a:extLst>
          </p:cNvPr>
          <p:cNvSpPr>
            <a:spLocks noGrp="1"/>
          </p:cNvSpPr>
          <p:nvPr>
            <p:ph type="title"/>
          </p:nvPr>
        </p:nvSpPr>
        <p:spPr>
          <a:xfrm>
            <a:off x="966126" y="4797882"/>
            <a:ext cx="5859624" cy="1325563"/>
          </a:xfrm>
        </p:spPr>
        <p:txBody>
          <a:bodyPr>
            <a:noAutofit/>
          </a:bodyPr>
          <a:lstStyle/>
          <a:p>
            <a:pPr algn="ctr"/>
            <a:r>
              <a:rPr lang="de-DE" sz="2400" dirty="0">
                <a:solidFill>
                  <a:schemeClr val="bg1"/>
                </a:solidFill>
              </a:rPr>
              <a:t>Zielgruppengerechte Sprache, </a:t>
            </a:r>
            <a:br>
              <a:rPr lang="de-DE" sz="2400" dirty="0">
                <a:solidFill>
                  <a:schemeClr val="bg1"/>
                </a:solidFill>
              </a:rPr>
            </a:br>
            <a:r>
              <a:rPr lang="de-DE" sz="2400" dirty="0">
                <a:solidFill>
                  <a:schemeClr val="bg1"/>
                </a:solidFill>
              </a:rPr>
              <a:t>Virtuelle Umgebung. </a:t>
            </a:r>
          </a:p>
        </p:txBody>
      </p:sp>
      <p:pic>
        <p:nvPicPr>
          <p:cNvPr id="5" name="Video 4">
            <a:hlinkClick r:id="" action="ppaction://media"/>
            <a:extLst>
              <a:ext uri="{FF2B5EF4-FFF2-40B4-BE49-F238E27FC236}">
                <a16:creationId xmlns:a16="http://schemas.microsoft.com/office/drawing/2014/main" id="{68AB0ABB-23C9-BD61-57D9-8147D4E1C1AE}"/>
              </a:ext>
            </a:extLst>
          </p:cNvPr>
          <p:cNvPicPr>
            <a:picLocks noChangeAspect="1"/>
          </p:cNvPicPr>
          <p:nvPr>
            <a:videoFile r:link="rId1"/>
            <p:extLst>
              <p:ext uri="{DAA4B4D4-6D71-4841-9C94-3DE7FCFB9230}">
                <p14:media xmlns:p14="http://schemas.microsoft.com/office/powerpoint/2010/main" r:embed="rId2">
                  <p14:trim st="10708" end="28112.9791"/>
                </p14:media>
              </p:ext>
            </p:extLst>
          </p:nvPr>
        </p:nvPicPr>
        <p:blipFill>
          <a:blip r:embed="rId5"/>
          <a:stretch>
            <a:fillRect/>
          </a:stretch>
        </p:blipFill>
        <p:spPr>
          <a:xfrm>
            <a:off x="8157957" y="0"/>
            <a:ext cx="3158289" cy="6858000"/>
          </a:xfrm>
          <a:prstGeom prst="rect">
            <a:avLst/>
          </a:prstGeom>
        </p:spPr>
      </p:pic>
      <p:sp>
        <p:nvSpPr>
          <p:cNvPr id="9" name="Ellipse 4">
            <a:extLst>
              <a:ext uri="{FF2B5EF4-FFF2-40B4-BE49-F238E27FC236}">
                <a16:creationId xmlns:a16="http://schemas.microsoft.com/office/drawing/2014/main" id="{366D5D15-D3A7-94FE-4102-33F2C73EBBD6}"/>
              </a:ext>
            </a:extLst>
          </p:cNvPr>
          <p:cNvSpPr/>
          <p:nvPr/>
        </p:nvSpPr>
        <p:spPr>
          <a:xfrm flipH="1">
            <a:off x="2636323" y="2194456"/>
            <a:ext cx="2519230" cy="2535155"/>
          </a:xfrm>
          <a:prstGeom prst="ellipse">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3600">
              <a:solidFill>
                <a:schemeClr val="tx1"/>
              </a:solidFill>
            </a:endParaRPr>
          </a:p>
        </p:txBody>
      </p:sp>
      <p:pic>
        <p:nvPicPr>
          <p:cNvPr id="10" name="Grafik 18" descr="Marke 1 mit einfarbiger Füllung">
            <a:extLst>
              <a:ext uri="{FF2B5EF4-FFF2-40B4-BE49-F238E27FC236}">
                <a16:creationId xmlns:a16="http://schemas.microsoft.com/office/drawing/2014/main" id="{97132E55-3A40-5FAE-4ED5-E4C09EBF6E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92404" y="1690688"/>
            <a:ext cx="914400" cy="914400"/>
          </a:xfrm>
          <a:prstGeom prst="rect">
            <a:avLst/>
          </a:prstGeom>
        </p:spPr>
      </p:pic>
      <p:sp>
        <p:nvSpPr>
          <p:cNvPr id="11" name="Textfeld 21">
            <a:extLst>
              <a:ext uri="{FF2B5EF4-FFF2-40B4-BE49-F238E27FC236}">
                <a16:creationId xmlns:a16="http://schemas.microsoft.com/office/drawing/2014/main" id="{8BFB0349-5FDA-BE72-3DD4-73A6415428AB}"/>
              </a:ext>
            </a:extLst>
          </p:cNvPr>
          <p:cNvSpPr txBox="1"/>
          <p:nvPr/>
        </p:nvSpPr>
        <p:spPr>
          <a:xfrm>
            <a:off x="2636323" y="3049893"/>
            <a:ext cx="2519230" cy="892552"/>
          </a:xfrm>
          <a:prstGeom prst="rect">
            <a:avLst/>
          </a:prstGeom>
          <a:noFill/>
        </p:spPr>
        <p:txBody>
          <a:bodyPr wrap="square" lIns="91440" tIns="45720" rIns="91440" bIns="45720" anchor="t">
            <a:spAutoFit/>
          </a:bodyPr>
          <a:lstStyle/>
          <a:p>
            <a:pPr algn="ctr"/>
            <a:r>
              <a:rPr lang="en-US" sz="2600" b="1" dirty="0" err="1">
                <a:ea typeface="+mn-lt"/>
                <a:cs typeface="+mn-lt"/>
              </a:rPr>
              <a:t>Spielerischer</a:t>
            </a:r>
            <a:r>
              <a:rPr lang="en-US" sz="2600" b="1" dirty="0">
                <a:ea typeface="+mn-lt"/>
                <a:cs typeface="+mn-lt"/>
              </a:rPr>
              <a:t> </a:t>
            </a:r>
            <a:r>
              <a:rPr lang="en-US" sz="2600" b="1" dirty="0" err="1">
                <a:ea typeface="+mn-lt"/>
                <a:cs typeface="+mn-lt"/>
              </a:rPr>
              <a:t>Einstieg</a:t>
            </a:r>
            <a:endParaRPr lang="en-GB" b="1" dirty="0"/>
          </a:p>
        </p:txBody>
      </p:sp>
    </p:spTree>
    <p:extLst>
      <p:ext uri="{BB962C8B-B14F-4D97-AF65-F5344CB8AC3E}">
        <p14:creationId xmlns:p14="http://schemas.microsoft.com/office/powerpoint/2010/main" val="91937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66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B823E5-9F3D-C057-B400-D79C863D3A60}"/>
              </a:ext>
            </a:extLst>
          </p:cNvPr>
          <p:cNvSpPr/>
          <p:nvPr/>
        </p:nvSpPr>
        <p:spPr>
          <a:xfrm>
            <a:off x="0" y="0"/>
            <a:ext cx="12192000" cy="6858000"/>
          </a:xfrm>
          <a:prstGeom prst="rect">
            <a:avLst/>
          </a:prstGeom>
          <a:solidFill>
            <a:srgbClr val="000916"/>
          </a:solidFill>
          <a:ln>
            <a:solidFill>
              <a:srgbClr val="000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Ellipse 4">
            <a:extLst>
              <a:ext uri="{FF2B5EF4-FFF2-40B4-BE49-F238E27FC236}">
                <a16:creationId xmlns:a16="http://schemas.microsoft.com/office/drawing/2014/main" id="{E6C5963F-3431-8D0A-72B7-794D39BC890D}"/>
              </a:ext>
            </a:extLst>
          </p:cNvPr>
          <p:cNvSpPr>
            <a:spLocks noChangeAspect="1"/>
          </p:cNvSpPr>
          <p:nvPr/>
        </p:nvSpPr>
        <p:spPr>
          <a:xfrm flipH="1">
            <a:off x="2648025" y="2265913"/>
            <a:ext cx="2519231" cy="2535155"/>
          </a:xfrm>
          <a:prstGeom prst="ellipse">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3600">
              <a:solidFill>
                <a:schemeClr val="tx1"/>
              </a:solidFill>
            </a:endParaRPr>
          </a:p>
        </p:txBody>
      </p:sp>
      <p:grpSp>
        <p:nvGrpSpPr>
          <p:cNvPr id="4" name="Group 3">
            <a:extLst>
              <a:ext uri="{FF2B5EF4-FFF2-40B4-BE49-F238E27FC236}">
                <a16:creationId xmlns:a16="http://schemas.microsoft.com/office/drawing/2014/main" id="{6B371D11-AF3F-11B7-4A43-113F2EB1900D}"/>
              </a:ext>
            </a:extLst>
          </p:cNvPr>
          <p:cNvGrpSpPr/>
          <p:nvPr/>
        </p:nvGrpSpPr>
        <p:grpSpPr>
          <a:xfrm>
            <a:off x="3464588" y="1690688"/>
            <a:ext cx="914400" cy="914400"/>
            <a:chOff x="5385737" y="968237"/>
            <a:chExt cx="914400" cy="914400"/>
          </a:xfrm>
        </p:grpSpPr>
        <p:sp>
          <p:nvSpPr>
            <p:cNvPr id="6" name="Oval 5">
              <a:extLst>
                <a:ext uri="{FF2B5EF4-FFF2-40B4-BE49-F238E27FC236}">
                  <a16:creationId xmlns:a16="http://schemas.microsoft.com/office/drawing/2014/main" id="{95E81A7F-5F21-2298-550F-896A049A2673}"/>
                </a:ext>
              </a:extLst>
            </p:cNvPr>
            <p:cNvSpPr/>
            <p:nvPr/>
          </p:nvSpPr>
          <p:spPr>
            <a:xfrm>
              <a:off x="5647254" y="1269860"/>
              <a:ext cx="363070" cy="365074"/>
            </a:xfrm>
            <a:prstGeom prst="ellipse">
              <a:avLst/>
            </a:prstGeom>
            <a:solidFill>
              <a:schemeClr val="tx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fik 19" descr="Abzeichen mit einfarbiger Füllung">
              <a:extLst>
                <a:ext uri="{FF2B5EF4-FFF2-40B4-BE49-F238E27FC236}">
                  <a16:creationId xmlns:a16="http://schemas.microsoft.com/office/drawing/2014/main" id="{B1005A51-13C1-F09D-AE21-DC4EC7763E4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85737" y="968237"/>
              <a:ext cx="914400" cy="914400"/>
            </a:xfrm>
            <a:prstGeom prst="rect">
              <a:avLst/>
            </a:prstGeom>
          </p:spPr>
        </p:pic>
      </p:grpSp>
      <p:sp>
        <p:nvSpPr>
          <p:cNvPr id="12" name="Textfeld 21">
            <a:extLst>
              <a:ext uri="{FF2B5EF4-FFF2-40B4-BE49-F238E27FC236}">
                <a16:creationId xmlns:a16="http://schemas.microsoft.com/office/drawing/2014/main" id="{A3312E3C-EFF0-CFCB-CA07-A9DFF3623E78}"/>
              </a:ext>
            </a:extLst>
          </p:cNvPr>
          <p:cNvSpPr txBox="1"/>
          <p:nvPr/>
        </p:nvSpPr>
        <p:spPr>
          <a:xfrm>
            <a:off x="2662173" y="3057711"/>
            <a:ext cx="2519230" cy="1169551"/>
          </a:xfrm>
          <a:prstGeom prst="rect">
            <a:avLst/>
          </a:prstGeom>
          <a:noFill/>
        </p:spPr>
        <p:txBody>
          <a:bodyPr wrap="square" lIns="91440" tIns="45720" rIns="91440" bIns="45720" anchor="t">
            <a:spAutoFit/>
          </a:bodyPr>
          <a:lstStyle/>
          <a:p>
            <a:pPr algn="ctr"/>
            <a:r>
              <a:rPr lang="en-US" sz="2600" b="1" dirty="0" err="1">
                <a:ea typeface="+mn-lt"/>
                <a:cs typeface="+mn-lt"/>
              </a:rPr>
              <a:t>Realität</a:t>
            </a:r>
            <a:r>
              <a:rPr lang="en-US" sz="2600" b="1" dirty="0">
                <a:ea typeface="+mn-lt"/>
                <a:cs typeface="+mn-lt"/>
              </a:rPr>
              <a:t> </a:t>
            </a:r>
            <a:r>
              <a:rPr lang="en-US" sz="2600" b="1" dirty="0" err="1">
                <a:ea typeface="+mn-lt"/>
                <a:cs typeface="+mn-lt"/>
              </a:rPr>
              <a:t>hautnah</a:t>
            </a:r>
            <a:endParaRPr lang="en-US" dirty="0">
              <a:ea typeface="+mn-lt"/>
              <a:cs typeface="+mn-lt"/>
            </a:endParaRPr>
          </a:p>
          <a:p>
            <a:pPr algn="ctr"/>
            <a:endParaRPr lang="en-GB" b="1" dirty="0"/>
          </a:p>
        </p:txBody>
      </p:sp>
      <p:pic>
        <p:nvPicPr>
          <p:cNvPr id="5" name="Video 4">
            <a:hlinkClick r:id="" action="ppaction://media"/>
            <a:extLst>
              <a:ext uri="{FF2B5EF4-FFF2-40B4-BE49-F238E27FC236}">
                <a16:creationId xmlns:a16="http://schemas.microsoft.com/office/drawing/2014/main" id="{68AB0ABB-23C9-BD61-57D9-8147D4E1C1AE}"/>
              </a:ext>
            </a:extLst>
          </p:cNvPr>
          <p:cNvPicPr>
            <a:picLocks noChangeAspect="1"/>
          </p:cNvPicPr>
          <p:nvPr>
            <a:videoFile r:link="rId1"/>
            <p:extLst>
              <p:ext uri="{DAA4B4D4-6D71-4841-9C94-3DE7FCFB9230}">
                <p14:media xmlns:p14="http://schemas.microsoft.com/office/powerpoint/2010/main" r:embed="rId2">
                  <p14:trim st="15897" end="16013.9791"/>
                </p14:media>
              </p:ext>
            </p:extLst>
          </p:nvPr>
        </p:nvPicPr>
        <p:blipFill>
          <a:blip r:embed="rId7"/>
          <a:stretch>
            <a:fillRect/>
          </a:stretch>
        </p:blipFill>
        <p:spPr>
          <a:xfrm>
            <a:off x="8157957" y="0"/>
            <a:ext cx="3158289" cy="6858000"/>
          </a:xfrm>
          <a:prstGeom prst="rect">
            <a:avLst/>
          </a:prstGeom>
        </p:spPr>
      </p:pic>
      <p:sp>
        <p:nvSpPr>
          <p:cNvPr id="13" name="Titel 1">
            <a:extLst>
              <a:ext uri="{FF2B5EF4-FFF2-40B4-BE49-F238E27FC236}">
                <a16:creationId xmlns:a16="http://schemas.microsoft.com/office/drawing/2014/main" id="{5A0121F7-9442-72A5-D42B-254EA5A2AF59}"/>
              </a:ext>
            </a:extLst>
          </p:cNvPr>
          <p:cNvSpPr txBox="1">
            <a:spLocks/>
          </p:cNvSpPr>
          <p:nvPr/>
        </p:nvSpPr>
        <p:spPr>
          <a:xfrm>
            <a:off x="966126" y="4797882"/>
            <a:ext cx="58596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dirty="0">
                <a:solidFill>
                  <a:schemeClr val="bg1"/>
                </a:solidFill>
              </a:rPr>
              <a:t>Identifikation mit Produkten der SV, </a:t>
            </a:r>
            <a:br>
              <a:rPr lang="de-DE" sz="2400" dirty="0">
                <a:solidFill>
                  <a:schemeClr val="bg1"/>
                </a:solidFill>
              </a:rPr>
            </a:br>
            <a:r>
              <a:rPr lang="de-DE" sz="2400" dirty="0">
                <a:solidFill>
                  <a:schemeClr val="bg1"/>
                </a:solidFill>
              </a:rPr>
              <a:t>Erlebnisorientierung und Emotion. </a:t>
            </a:r>
          </a:p>
        </p:txBody>
      </p:sp>
    </p:spTree>
    <p:extLst>
      <p:ext uri="{BB962C8B-B14F-4D97-AF65-F5344CB8AC3E}">
        <p14:creationId xmlns:p14="http://schemas.microsoft.com/office/powerpoint/2010/main" val="157829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52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DB823E5-9F3D-C057-B400-D79C863D3A60}"/>
              </a:ext>
            </a:extLst>
          </p:cNvPr>
          <p:cNvSpPr/>
          <p:nvPr/>
        </p:nvSpPr>
        <p:spPr>
          <a:xfrm>
            <a:off x="0" y="0"/>
            <a:ext cx="12192000" cy="6858000"/>
          </a:xfrm>
          <a:prstGeom prst="rect">
            <a:avLst/>
          </a:prstGeom>
          <a:solidFill>
            <a:srgbClr val="000916"/>
          </a:solidFill>
          <a:ln>
            <a:solidFill>
              <a:srgbClr val="000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Ellipse 4">
            <a:extLst>
              <a:ext uri="{FF2B5EF4-FFF2-40B4-BE49-F238E27FC236}">
                <a16:creationId xmlns:a16="http://schemas.microsoft.com/office/drawing/2014/main" id="{685FD83F-1A4E-8A01-AAD8-67F41FC0A44E}"/>
              </a:ext>
            </a:extLst>
          </p:cNvPr>
          <p:cNvSpPr/>
          <p:nvPr/>
        </p:nvSpPr>
        <p:spPr>
          <a:xfrm flipH="1">
            <a:off x="2648025" y="2265913"/>
            <a:ext cx="2519231" cy="2535155"/>
          </a:xfrm>
          <a:prstGeom prst="ellipse">
            <a:avLst/>
          </a:prstGeom>
          <a:solidFill>
            <a:srgbClr val="FFF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3600">
              <a:solidFill>
                <a:schemeClr val="tx1"/>
              </a:solidFill>
            </a:endParaRPr>
          </a:p>
        </p:txBody>
      </p:sp>
      <p:sp>
        <p:nvSpPr>
          <p:cNvPr id="10" name="Textfeld 21">
            <a:extLst>
              <a:ext uri="{FF2B5EF4-FFF2-40B4-BE49-F238E27FC236}">
                <a16:creationId xmlns:a16="http://schemas.microsoft.com/office/drawing/2014/main" id="{B7076422-B2FB-B3DB-663E-397511C50D90}"/>
              </a:ext>
            </a:extLst>
          </p:cNvPr>
          <p:cNvSpPr txBox="1"/>
          <p:nvPr/>
        </p:nvSpPr>
        <p:spPr>
          <a:xfrm>
            <a:off x="2169096" y="3275700"/>
            <a:ext cx="3496378" cy="1169551"/>
          </a:xfrm>
          <a:prstGeom prst="rect">
            <a:avLst/>
          </a:prstGeom>
          <a:noFill/>
        </p:spPr>
        <p:txBody>
          <a:bodyPr wrap="square" lIns="91440" tIns="45720" rIns="91440" bIns="45720" anchor="t">
            <a:spAutoFit/>
          </a:bodyPr>
          <a:lstStyle/>
          <a:p>
            <a:pPr algn="ctr"/>
            <a:r>
              <a:rPr lang="en-US" sz="2600" b="1" dirty="0" err="1">
                <a:ea typeface="+mn-lt"/>
                <a:cs typeface="+mn-lt"/>
              </a:rPr>
              <a:t>Marktdaten</a:t>
            </a:r>
            <a:r>
              <a:rPr lang="en-US" sz="2600" b="1" dirty="0">
                <a:ea typeface="+mn-lt"/>
                <a:cs typeface="+mn-lt"/>
              </a:rPr>
              <a:t> </a:t>
            </a:r>
            <a:r>
              <a:rPr lang="en-US" sz="2600" b="1" dirty="0" err="1">
                <a:ea typeface="+mn-lt"/>
                <a:cs typeface="+mn-lt"/>
              </a:rPr>
              <a:t>mit</a:t>
            </a:r>
            <a:r>
              <a:rPr lang="en-US" sz="2600" b="1" dirty="0">
                <a:ea typeface="+mn-lt"/>
                <a:cs typeface="+mn-lt"/>
              </a:rPr>
              <a:t> Targeting</a:t>
            </a:r>
            <a:endParaRPr lang="en-US" dirty="0">
              <a:ea typeface="+mn-lt"/>
              <a:cs typeface="+mn-lt"/>
            </a:endParaRPr>
          </a:p>
          <a:p>
            <a:pPr algn="ctr"/>
            <a:endParaRPr lang="en-GB" b="1" dirty="0"/>
          </a:p>
        </p:txBody>
      </p:sp>
      <p:pic>
        <p:nvPicPr>
          <p:cNvPr id="11" name="Grafik 18" descr="Marke 3 mit einfarbiger Füllung">
            <a:extLst>
              <a:ext uri="{FF2B5EF4-FFF2-40B4-BE49-F238E27FC236}">
                <a16:creationId xmlns:a16="http://schemas.microsoft.com/office/drawing/2014/main" id="{383E345C-9EB4-57D0-679C-30CA28A2D6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56802" y="1788921"/>
            <a:ext cx="914400" cy="914400"/>
          </a:xfrm>
          <a:prstGeom prst="rect">
            <a:avLst/>
          </a:prstGeom>
        </p:spPr>
      </p:pic>
      <p:sp>
        <p:nvSpPr>
          <p:cNvPr id="15" name="Titel 1">
            <a:extLst>
              <a:ext uri="{FF2B5EF4-FFF2-40B4-BE49-F238E27FC236}">
                <a16:creationId xmlns:a16="http://schemas.microsoft.com/office/drawing/2014/main" id="{247084F5-E8AF-71AB-093E-03814869EBA7}"/>
              </a:ext>
            </a:extLst>
          </p:cNvPr>
          <p:cNvSpPr txBox="1">
            <a:spLocks/>
          </p:cNvSpPr>
          <p:nvPr/>
        </p:nvSpPr>
        <p:spPr>
          <a:xfrm>
            <a:off x="966126" y="4797882"/>
            <a:ext cx="5859624"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2400" dirty="0">
                <a:solidFill>
                  <a:schemeClr val="bg1"/>
                </a:solidFill>
              </a:rPr>
              <a:t>Individualisierung, zielgerichtet.</a:t>
            </a:r>
          </a:p>
        </p:txBody>
      </p:sp>
      <p:pic>
        <p:nvPicPr>
          <p:cNvPr id="17" name="Video 16">
            <a:hlinkClick r:id="" action="ppaction://media"/>
            <a:extLst>
              <a:ext uri="{FF2B5EF4-FFF2-40B4-BE49-F238E27FC236}">
                <a16:creationId xmlns:a16="http://schemas.microsoft.com/office/drawing/2014/main" id="{62317548-8EE6-F00F-9D4F-A3B30B874222}"/>
              </a:ext>
            </a:extLst>
          </p:cNvPr>
          <p:cNvPicPr>
            <a:picLocks noChangeAspect="1"/>
          </p:cNvPicPr>
          <p:nvPr>
            <a:videoFile r:link="rId1"/>
            <p:extLst>
              <p:ext uri="{DAA4B4D4-6D71-4841-9C94-3DE7FCFB9230}">
                <p14:media xmlns:p14="http://schemas.microsoft.com/office/powerpoint/2010/main" r:embed="rId2">
                  <p14:trim st="17233" end="27001.9791"/>
                </p14:media>
              </p:ext>
            </p:extLst>
          </p:nvPr>
        </p:nvPicPr>
        <p:blipFill>
          <a:blip r:embed="rId7"/>
          <a:stretch>
            <a:fillRect/>
          </a:stretch>
        </p:blipFill>
        <p:spPr>
          <a:xfrm>
            <a:off x="7880420" y="0"/>
            <a:ext cx="3185685" cy="6888526"/>
          </a:xfrm>
          <a:prstGeom prst="rect">
            <a:avLst/>
          </a:prstGeom>
        </p:spPr>
      </p:pic>
      <p:pic>
        <p:nvPicPr>
          <p:cNvPr id="21" name="Graphic 20" descr="Email outline">
            <a:extLst>
              <a:ext uri="{FF2B5EF4-FFF2-40B4-BE49-F238E27FC236}">
                <a16:creationId xmlns:a16="http://schemas.microsoft.com/office/drawing/2014/main" id="{18234410-7018-D62D-8203-80F8F38B2E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37391" y="4310156"/>
            <a:ext cx="914400" cy="914400"/>
          </a:xfrm>
          <a:prstGeom prst="rect">
            <a:avLst/>
          </a:prstGeom>
        </p:spPr>
      </p:pic>
    </p:spTree>
    <p:extLst>
      <p:ext uri="{BB962C8B-B14F-4D97-AF65-F5344CB8AC3E}">
        <p14:creationId xmlns:p14="http://schemas.microsoft.com/office/powerpoint/2010/main" val="198052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18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1">
            <a:extLst>
              <a:ext uri="{FF2B5EF4-FFF2-40B4-BE49-F238E27FC236}">
                <a16:creationId xmlns:a16="http://schemas.microsoft.com/office/drawing/2014/main" id="{74A6F7FB-BEA0-A7B3-C9BE-4908C1103D27}"/>
              </a:ext>
            </a:extLst>
          </p:cNvPr>
          <p:cNvSpPr/>
          <p:nvPr/>
        </p:nvSpPr>
        <p:spPr>
          <a:xfrm>
            <a:off x="0" y="1"/>
            <a:ext cx="12164655" cy="4999680"/>
          </a:xfrm>
          <a:prstGeom prst="rect">
            <a:avLst/>
          </a:prstGeom>
          <a:solidFill>
            <a:schemeClr val="accent2">
              <a:lumMod val="20000"/>
              <a:lumOff val="80000"/>
            </a:schemeClr>
          </a:solidFill>
          <a:ln>
            <a:noFill/>
          </a:ln>
          <a:effectLst>
            <a:outerShdw blurRad="177800" dist="38100" dir="4260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2900">
              <a:solidFill>
                <a:srgbClr val="203D54"/>
              </a:solidFill>
              <a:latin typeface="Arial Rounded MT Bold"/>
            </a:endParaRPr>
          </a:p>
        </p:txBody>
      </p:sp>
      <p:sp>
        <p:nvSpPr>
          <p:cNvPr id="2" name="Titel 1">
            <a:extLst>
              <a:ext uri="{FF2B5EF4-FFF2-40B4-BE49-F238E27FC236}">
                <a16:creationId xmlns:a16="http://schemas.microsoft.com/office/drawing/2014/main" id="{2FFA089D-E75F-766B-2899-BB140C3AEE18}"/>
              </a:ext>
            </a:extLst>
          </p:cNvPr>
          <p:cNvSpPr>
            <a:spLocks noGrp="1"/>
          </p:cNvSpPr>
          <p:nvPr>
            <p:ph type="title"/>
          </p:nvPr>
        </p:nvSpPr>
        <p:spPr/>
        <p:txBody>
          <a:bodyPr/>
          <a:lstStyle/>
          <a:p>
            <a:r>
              <a:rPr lang="de-DE" dirty="0"/>
              <a:t>Big Picture | Vision</a:t>
            </a:r>
          </a:p>
        </p:txBody>
      </p:sp>
      <p:sp>
        <p:nvSpPr>
          <p:cNvPr id="4" name="Textfeld 7">
            <a:extLst>
              <a:ext uri="{FF2B5EF4-FFF2-40B4-BE49-F238E27FC236}">
                <a16:creationId xmlns:a16="http://schemas.microsoft.com/office/drawing/2014/main" id="{33219999-8A9A-B0BC-1320-6F0213FFF3D8}"/>
              </a:ext>
            </a:extLst>
          </p:cNvPr>
          <p:cNvSpPr txBox="1"/>
          <p:nvPr/>
        </p:nvSpPr>
        <p:spPr>
          <a:xfrm>
            <a:off x="838200" y="1186235"/>
            <a:ext cx="11152751" cy="2000548"/>
          </a:xfrm>
          <a:prstGeom prst="rect">
            <a:avLst/>
          </a:prstGeom>
          <a:noFill/>
        </p:spPr>
        <p:txBody>
          <a:bodyPr wrap="square">
            <a:spAutoFit/>
          </a:bodyPr>
          <a:lstStyle/>
          <a:p>
            <a:endParaRPr lang="de-DE" sz="3600" dirty="0"/>
          </a:p>
          <a:p>
            <a:r>
              <a:rPr lang="de-DE" sz="8800" dirty="0"/>
              <a:t>91</a:t>
            </a:r>
            <a:r>
              <a:rPr lang="de-DE" sz="3600" dirty="0"/>
              <a:t> % Gen Z spielen Computerspiele </a:t>
            </a:r>
            <a:r>
              <a:rPr lang="de-DE" sz="2000" dirty="0"/>
              <a:t>Statista 2022 </a:t>
            </a:r>
            <a:endParaRPr lang="de-DE" sz="3600" dirty="0"/>
          </a:p>
        </p:txBody>
      </p:sp>
      <p:pic>
        <p:nvPicPr>
          <p:cNvPr id="5" name="Graphic 4">
            <a:extLst>
              <a:ext uri="{FF2B5EF4-FFF2-40B4-BE49-F238E27FC236}">
                <a16:creationId xmlns:a16="http://schemas.microsoft.com/office/drawing/2014/main" id="{9BCDAF1C-742E-0AC8-B7F9-4B59472D96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05847" y="365125"/>
            <a:ext cx="821110" cy="821110"/>
          </a:xfrm>
          <a:prstGeom prst="rect">
            <a:avLst/>
          </a:prstGeom>
        </p:spPr>
      </p:pic>
      <p:sp>
        <p:nvSpPr>
          <p:cNvPr id="7" name="Titel 1">
            <a:extLst>
              <a:ext uri="{FF2B5EF4-FFF2-40B4-BE49-F238E27FC236}">
                <a16:creationId xmlns:a16="http://schemas.microsoft.com/office/drawing/2014/main" id="{3EB5A411-B8E0-06D2-D0CF-6170145243CB}"/>
              </a:ext>
            </a:extLst>
          </p:cNvPr>
          <p:cNvSpPr txBox="1">
            <a:spLocks/>
          </p:cNvSpPr>
          <p:nvPr/>
        </p:nvSpPr>
        <p:spPr>
          <a:xfrm>
            <a:off x="536918" y="5243348"/>
            <a:ext cx="1125809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2400" dirty="0"/>
              <a:t>Texteingabe für Modularität auf Speed.</a:t>
            </a:r>
          </a:p>
          <a:p>
            <a:endParaRPr lang="de-DE" sz="2400" dirty="0"/>
          </a:p>
          <a:p>
            <a:r>
              <a:rPr lang="de-DE" sz="2400" dirty="0"/>
              <a:t>Status Quo </a:t>
            </a:r>
            <a:r>
              <a:rPr lang="de-DE" sz="2400" dirty="0" err="1"/>
              <a:t>challengen</a:t>
            </a:r>
            <a:r>
              <a:rPr lang="de-DE" sz="2400" dirty="0"/>
              <a:t> und trotzdem in bestehende Prozesse integrieren. </a:t>
            </a:r>
          </a:p>
        </p:txBody>
      </p:sp>
    </p:spTree>
    <p:extLst>
      <p:ext uri="{BB962C8B-B14F-4D97-AF65-F5344CB8AC3E}">
        <p14:creationId xmlns:p14="http://schemas.microsoft.com/office/powerpoint/2010/main" val="1087003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hteck: eine Ecke abgerundet 27">
            <a:extLst>
              <a:ext uri="{FF2B5EF4-FFF2-40B4-BE49-F238E27FC236}">
                <a16:creationId xmlns:a16="http://schemas.microsoft.com/office/drawing/2014/main" id="{AFA6E0C0-D124-7A49-5045-ADC7C23FD1E9}"/>
              </a:ext>
            </a:extLst>
          </p:cNvPr>
          <p:cNvSpPr/>
          <p:nvPr/>
        </p:nvSpPr>
        <p:spPr>
          <a:xfrm flipH="1" flipV="1">
            <a:off x="3868491" y="-1"/>
            <a:ext cx="8336911" cy="5447887"/>
          </a:xfrm>
          <a:prstGeom prst="round1Rect">
            <a:avLst>
              <a:gd name="adj" fmla="val 0"/>
            </a:avLst>
          </a:prstGeom>
          <a:solidFill>
            <a:schemeClr val="accent2">
              <a:lumMod val="20000"/>
              <a:lumOff val="80000"/>
            </a:schemeClr>
          </a:solidFill>
          <a:ln>
            <a:noFill/>
          </a:ln>
          <a:effectLst>
            <a:outerShdw blurRad="177800" dist="38100" dir="4260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eine Ecke abgerundet 13">
            <a:extLst>
              <a:ext uri="{FF2B5EF4-FFF2-40B4-BE49-F238E27FC236}">
                <a16:creationId xmlns:a16="http://schemas.microsoft.com/office/drawing/2014/main" id="{7D3441D7-906C-EC0D-5C49-6F0551F86D17}"/>
              </a:ext>
            </a:extLst>
          </p:cNvPr>
          <p:cNvSpPr/>
          <p:nvPr/>
        </p:nvSpPr>
        <p:spPr>
          <a:xfrm flipH="1" flipV="1">
            <a:off x="-1" y="-5734"/>
            <a:ext cx="3868494" cy="5447887"/>
          </a:xfrm>
          <a:prstGeom prst="round1Rect">
            <a:avLst>
              <a:gd name="adj" fmla="val 2706"/>
            </a:avLst>
          </a:prstGeom>
          <a:solidFill>
            <a:srgbClr val="FFFFFF"/>
          </a:solidFill>
          <a:ln>
            <a:noFill/>
          </a:ln>
          <a:effectLst>
            <a:outerShdw blurRad="177800" dist="38100" dir="4260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hteck: eine Ecke abgerundet 14">
            <a:extLst>
              <a:ext uri="{FF2B5EF4-FFF2-40B4-BE49-F238E27FC236}">
                <a16:creationId xmlns:a16="http://schemas.microsoft.com/office/drawing/2014/main" id="{829DA9CE-2D47-219A-F1D0-2B5D47EF90C8}"/>
              </a:ext>
            </a:extLst>
          </p:cNvPr>
          <p:cNvSpPr/>
          <p:nvPr/>
        </p:nvSpPr>
        <p:spPr>
          <a:xfrm flipV="1">
            <a:off x="-1" y="0"/>
            <a:ext cx="4171951" cy="5951446"/>
          </a:xfrm>
          <a:prstGeom prst="round1Rect">
            <a:avLst>
              <a:gd name="adj" fmla="val 3736"/>
            </a:avLst>
          </a:prstGeom>
          <a:noFill/>
          <a:ln>
            <a:noFill/>
          </a:ln>
          <a:effectLst>
            <a:outerShdw blurRad="177800" dist="38100" dir="4260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extfeld 19">
            <a:extLst>
              <a:ext uri="{FF2B5EF4-FFF2-40B4-BE49-F238E27FC236}">
                <a16:creationId xmlns:a16="http://schemas.microsoft.com/office/drawing/2014/main" id="{C73DF560-F234-F1D0-C266-488E2F0784C1}"/>
              </a:ext>
            </a:extLst>
          </p:cNvPr>
          <p:cNvSpPr txBox="1"/>
          <p:nvPr/>
        </p:nvSpPr>
        <p:spPr>
          <a:xfrm>
            <a:off x="-1" y="2092935"/>
            <a:ext cx="3868493" cy="1846659"/>
          </a:xfrm>
          <a:prstGeom prst="rect">
            <a:avLst/>
          </a:prstGeom>
          <a:noFill/>
        </p:spPr>
        <p:txBody>
          <a:bodyPr wrap="square">
            <a:spAutoFit/>
          </a:bodyPr>
          <a:lstStyle/>
          <a:p>
            <a:pPr algn="ctr"/>
            <a:r>
              <a:rPr lang="de-DE" sz="3000" b="1" dirty="0">
                <a:solidFill>
                  <a:schemeClr val="accent2"/>
                </a:solidFill>
                <a:latin typeface="+mj-lt"/>
                <a:cs typeface="Times New Roman" panose="02020603050405020304" pitchFamily="18" charset="0"/>
              </a:rPr>
              <a:t>CAGR: </a:t>
            </a:r>
            <a:r>
              <a:rPr lang="de-DE" sz="5400" b="1" dirty="0">
                <a:solidFill>
                  <a:schemeClr val="accent2"/>
                </a:solidFill>
                <a:latin typeface="+mj-lt"/>
                <a:cs typeface="Times New Roman" panose="02020603050405020304" pitchFamily="18" charset="0"/>
              </a:rPr>
              <a:t>27 %</a:t>
            </a:r>
            <a:r>
              <a:rPr lang="de-DE" sz="3000" b="1" dirty="0">
                <a:latin typeface="+mj-lt"/>
                <a:cs typeface="Times New Roman" panose="02020603050405020304" pitchFamily="18" charset="0"/>
              </a:rPr>
              <a:t> </a:t>
            </a:r>
          </a:p>
          <a:p>
            <a:pPr algn="ctr"/>
            <a:r>
              <a:rPr lang="de-DE" sz="3000" b="1" dirty="0">
                <a:cs typeface="Times New Roman" panose="02020603050405020304" pitchFamily="18" charset="0"/>
              </a:rPr>
              <a:t>Versicherungen für die Generation Z</a:t>
            </a:r>
            <a:endParaRPr lang="en-GB" sz="3000" b="1" dirty="0">
              <a:cs typeface="Times New Roman" panose="02020603050405020304" pitchFamily="18" charset="0"/>
            </a:endParaRPr>
          </a:p>
        </p:txBody>
      </p:sp>
      <p:sp>
        <p:nvSpPr>
          <p:cNvPr id="22" name="Textfeld 21">
            <a:extLst>
              <a:ext uri="{FF2B5EF4-FFF2-40B4-BE49-F238E27FC236}">
                <a16:creationId xmlns:a16="http://schemas.microsoft.com/office/drawing/2014/main" id="{97E51FA6-D579-E08D-4A9C-3D9731B5BBB4}"/>
              </a:ext>
            </a:extLst>
          </p:cNvPr>
          <p:cNvSpPr txBox="1"/>
          <p:nvPr/>
        </p:nvSpPr>
        <p:spPr>
          <a:xfrm>
            <a:off x="343428" y="176219"/>
            <a:ext cx="1469036" cy="646331"/>
          </a:xfrm>
          <a:prstGeom prst="rect">
            <a:avLst/>
          </a:prstGeom>
          <a:noFill/>
        </p:spPr>
        <p:txBody>
          <a:bodyPr wrap="square">
            <a:spAutoFit/>
          </a:bodyPr>
          <a:lstStyle/>
          <a:p>
            <a:r>
              <a:rPr lang="en-GB">
                <a:solidFill>
                  <a:schemeClr val="accent2"/>
                </a:solidFill>
              </a:rPr>
              <a:t>Market</a:t>
            </a:r>
          </a:p>
          <a:p>
            <a:r>
              <a:rPr lang="en-GB">
                <a:solidFill>
                  <a:schemeClr val="accent2"/>
                </a:solidFill>
              </a:rPr>
              <a:t>Analysis</a:t>
            </a:r>
          </a:p>
        </p:txBody>
      </p:sp>
      <p:sp>
        <p:nvSpPr>
          <p:cNvPr id="2" name="Titel 1">
            <a:extLst>
              <a:ext uri="{FF2B5EF4-FFF2-40B4-BE49-F238E27FC236}">
                <a16:creationId xmlns:a16="http://schemas.microsoft.com/office/drawing/2014/main" id="{F41BF81B-82F0-2277-2B6D-8164547F1A47}"/>
              </a:ext>
            </a:extLst>
          </p:cNvPr>
          <p:cNvSpPr>
            <a:spLocks noGrp="1"/>
          </p:cNvSpPr>
          <p:nvPr>
            <p:ph type="title"/>
          </p:nvPr>
        </p:nvSpPr>
        <p:spPr>
          <a:xfrm>
            <a:off x="4307498" y="348962"/>
            <a:ext cx="3737144" cy="1189150"/>
          </a:xfrm>
        </p:spPr>
        <p:txBody>
          <a:bodyPr>
            <a:normAutofit/>
          </a:bodyPr>
          <a:lstStyle/>
          <a:p>
            <a:pPr algn="ctr"/>
            <a:r>
              <a:rPr lang="en-GB" sz="3000" dirty="0"/>
              <a:t>Deutschland</a:t>
            </a:r>
          </a:p>
        </p:txBody>
      </p:sp>
      <p:sp>
        <p:nvSpPr>
          <p:cNvPr id="4" name="Rechteck: abgerundete Ecken 3">
            <a:extLst>
              <a:ext uri="{FF2B5EF4-FFF2-40B4-BE49-F238E27FC236}">
                <a16:creationId xmlns:a16="http://schemas.microsoft.com/office/drawing/2014/main" id="{DAD822EE-3069-112B-0986-FFC0320E3175}"/>
              </a:ext>
            </a:extLst>
          </p:cNvPr>
          <p:cNvSpPr/>
          <p:nvPr/>
        </p:nvSpPr>
        <p:spPr>
          <a:xfrm>
            <a:off x="4359391" y="1164664"/>
            <a:ext cx="3730443" cy="4073235"/>
          </a:xfrm>
          <a:prstGeom prst="roundRect">
            <a:avLst>
              <a:gd name="adj" fmla="val 15564"/>
            </a:avLst>
          </a:prstGeom>
          <a:solidFill>
            <a:schemeClr val="tx1"/>
          </a:solidFill>
          <a:ln>
            <a:noFill/>
          </a:ln>
          <a:effectLst>
            <a:outerShdw blurRad="177800" dist="38100" dir="4260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hteck: abgerundete Ecken 4">
            <a:extLst>
              <a:ext uri="{FF2B5EF4-FFF2-40B4-BE49-F238E27FC236}">
                <a16:creationId xmlns:a16="http://schemas.microsoft.com/office/drawing/2014/main" id="{460978CB-BAF7-75AD-910E-AC4F2B72ABFD}"/>
              </a:ext>
            </a:extLst>
          </p:cNvPr>
          <p:cNvSpPr/>
          <p:nvPr/>
        </p:nvSpPr>
        <p:spPr>
          <a:xfrm>
            <a:off x="4359391" y="2082899"/>
            <a:ext cx="3730443" cy="3155000"/>
          </a:xfrm>
          <a:prstGeom prst="roundRect">
            <a:avLst>
              <a:gd name="adj" fmla="val 15564"/>
            </a:avLst>
          </a:prstGeom>
          <a:solidFill>
            <a:schemeClr val="accent2"/>
          </a:solidFill>
          <a:ln>
            <a:noFill/>
          </a:ln>
          <a:effectLst>
            <a:outerShdw blurRad="177800" dist="38100" dir="4260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hteck: abgerundete Ecken 5">
            <a:extLst>
              <a:ext uri="{FF2B5EF4-FFF2-40B4-BE49-F238E27FC236}">
                <a16:creationId xmlns:a16="http://schemas.microsoft.com/office/drawing/2014/main" id="{5BD7D3B0-2E47-AE29-33A2-FFDB15AD6C85}"/>
              </a:ext>
            </a:extLst>
          </p:cNvPr>
          <p:cNvSpPr/>
          <p:nvPr/>
        </p:nvSpPr>
        <p:spPr>
          <a:xfrm>
            <a:off x="4359391" y="2968777"/>
            <a:ext cx="3730443" cy="2269121"/>
          </a:xfrm>
          <a:prstGeom prst="roundRect">
            <a:avLst>
              <a:gd name="adj" fmla="val 15564"/>
            </a:avLst>
          </a:prstGeom>
          <a:solidFill>
            <a:schemeClr val="accent3">
              <a:lumMod val="40000"/>
              <a:lumOff val="60000"/>
            </a:schemeClr>
          </a:solidFill>
          <a:ln>
            <a:noFill/>
          </a:ln>
          <a:effectLst>
            <a:outerShdw blurRad="177800" dist="38100" dir="4260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hteck: abgerundete Ecken 6">
            <a:extLst>
              <a:ext uri="{FF2B5EF4-FFF2-40B4-BE49-F238E27FC236}">
                <a16:creationId xmlns:a16="http://schemas.microsoft.com/office/drawing/2014/main" id="{3DCE0AD0-EB90-CAEA-EB81-A6B1805E4328}"/>
              </a:ext>
            </a:extLst>
          </p:cNvPr>
          <p:cNvSpPr/>
          <p:nvPr/>
        </p:nvSpPr>
        <p:spPr>
          <a:xfrm>
            <a:off x="4359391" y="3996188"/>
            <a:ext cx="3730443" cy="1241712"/>
          </a:xfrm>
          <a:prstGeom prst="roundRect">
            <a:avLst>
              <a:gd name="adj" fmla="val 15564"/>
            </a:avLst>
          </a:prstGeom>
          <a:solidFill>
            <a:schemeClr val="accent3">
              <a:lumMod val="20000"/>
              <a:lumOff val="80000"/>
            </a:schemeClr>
          </a:solidFill>
          <a:ln>
            <a:noFill/>
          </a:ln>
          <a:effectLst>
            <a:outerShdw blurRad="177800" dist="38100" dir="4260000" algn="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el 1">
            <a:extLst>
              <a:ext uri="{FF2B5EF4-FFF2-40B4-BE49-F238E27FC236}">
                <a16:creationId xmlns:a16="http://schemas.microsoft.com/office/drawing/2014/main" id="{A7F5E7A2-BF34-D8FD-A85A-8E7BEC004508}"/>
              </a:ext>
            </a:extLst>
          </p:cNvPr>
          <p:cNvSpPr txBox="1">
            <a:spLocks/>
          </p:cNvSpPr>
          <p:nvPr/>
        </p:nvSpPr>
        <p:spPr>
          <a:xfrm>
            <a:off x="4665769" y="1302338"/>
            <a:ext cx="3160829" cy="630413"/>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3100" dirty="0">
                <a:solidFill>
                  <a:schemeClr val="bg1"/>
                </a:solidFill>
              </a:rPr>
              <a:t>TAM 12 </a:t>
            </a:r>
            <a:r>
              <a:rPr lang="de-DE" sz="3100" dirty="0" err="1">
                <a:solidFill>
                  <a:schemeClr val="bg1"/>
                </a:solidFill>
              </a:rPr>
              <a:t>Mrd</a:t>
            </a:r>
            <a:r>
              <a:rPr lang="de-DE" sz="3100" dirty="0">
                <a:solidFill>
                  <a:schemeClr val="bg1"/>
                </a:solidFill>
              </a:rPr>
              <a:t> Euro </a:t>
            </a:r>
            <a:endParaRPr lang="en-GB" sz="3100" dirty="0">
              <a:solidFill>
                <a:schemeClr val="bg1"/>
              </a:solidFill>
            </a:endParaRPr>
          </a:p>
        </p:txBody>
      </p:sp>
      <p:sp>
        <p:nvSpPr>
          <p:cNvPr id="9" name="Titel 1">
            <a:extLst>
              <a:ext uri="{FF2B5EF4-FFF2-40B4-BE49-F238E27FC236}">
                <a16:creationId xmlns:a16="http://schemas.microsoft.com/office/drawing/2014/main" id="{5AA3A244-FBA2-15DA-02B8-306D3B7CF482}"/>
              </a:ext>
            </a:extLst>
          </p:cNvPr>
          <p:cNvSpPr txBox="1">
            <a:spLocks/>
          </p:cNvSpPr>
          <p:nvPr/>
        </p:nvSpPr>
        <p:spPr>
          <a:xfrm>
            <a:off x="4665769" y="2225178"/>
            <a:ext cx="3160829" cy="6304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3100" dirty="0">
                <a:solidFill>
                  <a:schemeClr val="bg1"/>
                </a:solidFill>
              </a:rPr>
              <a:t>SAM 6 </a:t>
            </a:r>
            <a:r>
              <a:rPr lang="de-DE" sz="3100" dirty="0" err="1">
                <a:solidFill>
                  <a:schemeClr val="bg1"/>
                </a:solidFill>
              </a:rPr>
              <a:t>Mrd</a:t>
            </a:r>
            <a:r>
              <a:rPr lang="de-DE" sz="3100" dirty="0">
                <a:solidFill>
                  <a:schemeClr val="bg1"/>
                </a:solidFill>
              </a:rPr>
              <a:t> Euro</a:t>
            </a:r>
            <a:endParaRPr lang="en-GB" sz="3100" dirty="0">
              <a:solidFill>
                <a:schemeClr val="bg1"/>
              </a:solidFill>
            </a:endParaRPr>
          </a:p>
        </p:txBody>
      </p:sp>
      <p:sp>
        <p:nvSpPr>
          <p:cNvPr id="10" name="Titel 1">
            <a:extLst>
              <a:ext uri="{FF2B5EF4-FFF2-40B4-BE49-F238E27FC236}">
                <a16:creationId xmlns:a16="http://schemas.microsoft.com/office/drawing/2014/main" id="{1FF78C44-AA04-7906-DE8C-CE9D9B199F8E}"/>
              </a:ext>
            </a:extLst>
          </p:cNvPr>
          <p:cNvSpPr txBox="1">
            <a:spLocks/>
          </p:cNvSpPr>
          <p:nvPr/>
        </p:nvSpPr>
        <p:spPr>
          <a:xfrm>
            <a:off x="4665769" y="3238939"/>
            <a:ext cx="3160829" cy="6304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3100" dirty="0"/>
              <a:t>SOM 3 </a:t>
            </a:r>
            <a:r>
              <a:rPr lang="de-DE" sz="3100" dirty="0" err="1"/>
              <a:t>Mrd</a:t>
            </a:r>
            <a:r>
              <a:rPr lang="de-DE" sz="3100" dirty="0"/>
              <a:t> Euro</a:t>
            </a:r>
            <a:endParaRPr lang="en-GB" sz="3100" dirty="0"/>
          </a:p>
        </p:txBody>
      </p:sp>
      <p:sp>
        <p:nvSpPr>
          <p:cNvPr id="11" name="Titel 1">
            <a:extLst>
              <a:ext uri="{FF2B5EF4-FFF2-40B4-BE49-F238E27FC236}">
                <a16:creationId xmlns:a16="http://schemas.microsoft.com/office/drawing/2014/main" id="{6D666BC1-2DCF-072B-01EB-D89D3EA3F564}"/>
              </a:ext>
            </a:extLst>
          </p:cNvPr>
          <p:cNvSpPr txBox="1">
            <a:spLocks/>
          </p:cNvSpPr>
          <p:nvPr/>
        </p:nvSpPr>
        <p:spPr>
          <a:xfrm>
            <a:off x="4665769" y="4328783"/>
            <a:ext cx="3160829" cy="6304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de-DE" sz="3100" dirty="0"/>
              <a:t>EVG 150 M Euro</a:t>
            </a:r>
            <a:endParaRPr lang="en-GB" sz="3100" dirty="0"/>
          </a:p>
        </p:txBody>
      </p:sp>
      <p:grpSp>
        <p:nvGrpSpPr>
          <p:cNvPr id="16" name="Gruppieren 15">
            <a:extLst>
              <a:ext uri="{FF2B5EF4-FFF2-40B4-BE49-F238E27FC236}">
                <a16:creationId xmlns:a16="http://schemas.microsoft.com/office/drawing/2014/main" id="{ECCB8EC9-DCA4-FFDE-BF55-25B8F443B58F}"/>
              </a:ext>
            </a:extLst>
          </p:cNvPr>
          <p:cNvGrpSpPr/>
          <p:nvPr/>
        </p:nvGrpSpPr>
        <p:grpSpPr>
          <a:xfrm>
            <a:off x="7528372" y="888646"/>
            <a:ext cx="670954" cy="700549"/>
            <a:chOff x="2137083" y="3501364"/>
            <a:chExt cx="670954" cy="700549"/>
          </a:xfrm>
          <a:effectLst>
            <a:outerShdw blurRad="50800" dist="38100" dir="2700000" algn="tl" rotWithShape="0">
              <a:prstClr val="black">
                <a:alpha val="40000"/>
              </a:prstClr>
            </a:outerShdw>
          </a:effectLst>
        </p:grpSpPr>
        <p:sp>
          <p:nvSpPr>
            <p:cNvPr id="17" name="Ellipse 16">
              <a:extLst>
                <a:ext uri="{FF2B5EF4-FFF2-40B4-BE49-F238E27FC236}">
                  <a16:creationId xmlns:a16="http://schemas.microsoft.com/office/drawing/2014/main" id="{27E7D3BA-8F4D-78AA-9A99-BD34B3A4BA69}"/>
                </a:ext>
              </a:extLst>
            </p:cNvPr>
            <p:cNvSpPr/>
            <p:nvPr/>
          </p:nvSpPr>
          <p:spPr>
            <a:xfrm>
              <a:off x="2137083" y="3501364"/>
              <a:ext cx="670954" cy="700549"/>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pic>
          <p:nvPicPr>
            <p:cNvPr id="18" name="Grafik 17" descr="Ärztin mit einfarbiger Füllung">
              <a:extLst>
                <a:ext uri="{FF2B5EF4-FFF2-40B4-BE49-F238E27FC236}">
                  <a16:creationId xmlns:a16="http://schemas.microsoft.com/office/drawing/2014/main" id="{056F303A-88F6-3C3F-6254-DD9DD3CFCF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92560" y="3671639"/>
              <a:ext cx="360000" cy="360000"/>
            </a:xfrm>
            <a:prstGeom prst="rect">
              <a:avLst/>
            </a:prstGeom>
          </p:spPr>
        </p:pic>
      </p:grpSp>
      <p:sp>
        <p:nvSpPr>
          <p:cNvPr id="24" name="Textfeld 23">
            <a:extLst>
              <a:ext uri="{FF2B5EF4-FFF2-40B4-BE49-F238E27FC236}">
                <a16:creationId xmlns:a16="http://schemas.microsoft.com/office/drawing/2014/main" id="{172EC5AE-11BD-0AA6-C54C-B8DD81FFD0BA}"/>
              </a:ext>
            </a:extLst>
          </p:cNvPr>
          <p:cNvSpPr txBox="1"/>
          <p:nvPr/>
        </p:nvSpPr>
        <p:spPr>
          <a:xfrm>
            <a:off x="8164228" y="1414972"/>
            <a:ext cx="3963266" cy="646331"/>
          </a:xfrm>
          <a:prstGeom prst="rect">
            <a:avLst/>
          </a:prstGeom>
          <a:noFill/>
        </p:spPr>
        <p:txBody>
          <a:bodyPr wrap="square">
            <a:spAutoFit/>
          </a:bodyPr>
          <a:lstStyle/>
          <a:p>
            <a:r>
              <a:rPr lang="de-DE" sz="1800" b="1" dirty="0">
                <a:cs typeface="Times New Roman" panose="02020603050405020304" pitchFamily="18" charset="0"/>
              </a:rPr>
              <a:t>Gen Z tritt in Arbeitsmarkt ein und erzielt Einkünfte</a:t>
            </a:r>
            <a:endParaRPr lang="en-GB" sz="1800" b="1" dirty="0">
              <a:cs typeface="Times New Roman" panose="02020603050405020304" pitchFamily="18" charset="0"/>
            </a:endParaRPr>
          </a:p>
        </p:txBody>
      </p:sp>
      <p:sp>
        <p:nvSpPr>
          <p:cNvPr id="25" name="Textfeld 24">
            <a:extLst>
              <a:ext uri="{FF2B5EF4-FFF2-40B4-BE49-F238E27FC236}">
                <a16:creationId xmlns:a16="http://schemas.microsoft.com/office/drawing/2014/main" id="{C9BC8A83-7824-C501-0231-66601E0B6FFA}"/>
              </a:ext>
            </a:extLst>
          </p:cNvPr>
          <p:cNvSpPr txBox="1"/>
          <p:nvPr/>
        </p:nvSpPr>
        <p:spPr>
          <a:xfrm>
            <a:off x="8164228" y="2312772"/>
            <a:ext cx="3963266" cy="646331"/>
          </a:xfrm>
          <a:prstGeom prst="rect">
            <a:avLst/>
          </a:prstGeom>
          <a:noFill/>
        </p:spPr>
        <p:txBody>
          <a:bodyPr wrap="square">
            <a:spAutoFit/>
          </a:bodyPr>
          <a:lstStyle/>
          <a:p>
            <a:r>
              <a:rPr lang="de-DE" sz="1800" b="1" dirty="0">
                <a:cs typeface="Times New Roman" panose="02020603050405020304" pitchFamily="18" charset="0"/>
              </a:rPr>
              <a:t>Gen Z besitzt bisher wenig Versicherungsprodukte</a:t>
            </a:r>
            <a:endParaRPr lang="en-GB" sz="1800" b="1" dirty="0">
              <a:cs typeface="Times New Roman" panose="02020603050405020304" pitchFamily="18" charset="0"/>
            </a:endParaRPr>
          </a:p>
        </p:txBody>
      </p:sp>
      <p:sp>
        <p:nvSpPr>
          <p:cNvPr id="26" name="Textfeld 25">
            <a:extLst>
              <a:ext uri="{FF2B5EF4-FFF2-40B4-BE49-F238E27FC236}">
                <a16:creationId xmlns:a16="http://schemas.microsoft.com/office/drawing/2014/main" id="{4DB6AF77-B1C3-DEDD-08BE-32DFD7F6EC87}"/>
              </a:ext>
            </a:extLst>
          </p:cNvPr>
          <p:cNvSpPr txBox="1"/>
          <p:nvPr/>
        </p:nvSpPr>
        <p:spPr>
          <a:xfrm>
            <a:off x="8180268" y="3524445"/>
            <a:ext cx="3963266" cy="646331"/>
          </a:xfrm>
          <a:prstGeom prst="rect">
            <a:avLst/>
          </a:prstGeom>
          <a:noFill/>
        </p:spPr>
        <p:txBody>
          <a:bodyPr wrap="square">
            <a:spAutoFit/>
          </a:bodyPr>
          <a:lstStyle/>
          <a:p>
            <a:r>
              <a:rPr lang="de-DE" b="1" dirty="0">
                <a:cs typeface="Times New Roman" panose="02020603050405020304" pitchFamily="18" charset="0"/>
              </a:rPr>
              <a:t>Hohe Erreichbarkeit durch unsere Anwendung</a:t>
            </a:r>
            <a:endParaRPr lang="en-GB" sz="1800" b="1" dirty="0">
              <a:cs typeface="Times New Roman" panose="02020603050405020304" pitchFamily="18" charset="0"/>
            </a:endParaRPr>
          </a:p>
        </p:txBody>
      </p:sp>
      <p:sp>
        <p:nvSpPr>
          <p:cNvPr id="27" name="Textfeld 26">
            <a:extLst>
              <a:ext uri="{FF2B5EF4-FFF2-40B4-BE49-F238E27FC236}">
                <a16:creationId xmlns:a16="http://schemas.microsoft.com/office/drawing/2014/main" id="{8F737023-0974-EACA-E693-8D6F1B414293}"/>
              </a:ext>
            </a:extLst>
          </p:cNvPr>
          <p:cNvSpPr txBox="1"/>
          <p:nvPr/>
        </p:nvSpPr>
        <p:spPr>
          <a:xfrm>
            <a:off x="8157100" y="4312865"/>
            <a:ext cx="3537990" cy="646331"/>
          </a:xfrm>
          <a:prstGeom prst="rect">
            <a:avLst/>
          </a:prstGeom>
          <a:noFill/>
        </p:spPr>
        <p:txBody>
          <a:bodyPr wrap="square">
            <a:spAutoFit/>
          </a:bodyPr>
          <a:lstStyle/>
          <a:p>
            <a:r>
              <a:rPr lang="de-DE" b="1" dirty="0">
                <a:cs typeface="Times New Roman" panose="02020603050405020304" pitchFamily="18" charset="0"/>
              </a:rPr>
              <a:t>Zusammenarbeit mit Partnern und Influencern</a:t>
            </a:r>
            <a:endParaRPr lang="en-GB" sz="1800" b="1" dirty="0">
              <a:cs typeface="Times New Roman" panose="02020603050405020304" pitchFamily="18" charset="0"/>
            </a:endParaRPr>
          </a:p>
        </p:txBody>
      </p:sp>
      <p:pic>
        <p:nvPicPr>
          <p:cNvPr id="29" name="Grafik 28">
            <a:extLst>
              <a:ext uri="{FF2B5EF4-FFF2-40B4-BE49-F238E27FC236}">
                <a16:creationId xmlns:a16="http://schemas.microsoft.com/office/drawing/2014/main" id="{5ACD1391-C5ED-C0A4-8EF7-893D6FC1D3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305973" y="6086459"/>
            <a:ext cx="720000" cy="547147"/>
          </a:xfrm>
          <a:prstGeom prst="rect">
            <a:avLst/>
          </a:prstGeom>
        </p:spPr>
      </p:pic>
      <p:pic>
        <p:nvPicPr>
          <p:cNvPr id="30" name="Grafik 29" descr="Ein Bild, das Grafiken, Farbigkeit, Grafikdesign, Screenshot enthält.&#10;&#10;Automatisch generierte Beschreibung">
            <a:extLst>
              <a:ext uri="{FF2B5EF4-FFF2-40B4-BE49-F238E27FC236}">
                <a16:creationId xmlns:a16="http://schemas.microsoft.com/office/drawing/2014/main" id="{C973B1B8-5CEC-D71B-1124-F5E1ED1B71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17513" y="6086459"/>
            <a:ext cx="370027" cy="516350"/>
          </a:xfrm>
          <a:prstGeom prst="rect">
            <a:avLst/>
          </a:prstGeom>
        </p:spPr>
      </p:pic>
      <p:pic>
        <p:nvPicPr>
          <p:cNvPr id="3" name="Graphic 2">
            <a:extLst>
              <a:ext uri="{FF2B5EF4-FFF2-40B4-BE49-F238E27FC236}">
                <a16:creationId xmlns:a16="http://schemas.microsoft.com/office/drawing/2014/main" id="{B106D7CE-8D44-469C-D2B5-C88AEB34399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105847" y="365125"/>
            <a:ext cx="821110" cy="821110"/>
          </a:xfrm>
          <a:prstGeom prst="rect">
            <a:avLst/>
          </a:prstGeom>
        </p:spPr>
      </p:pic>
    </p:spTree>
    <p:custDataLst>
      <p:tags r:id="rId1"/>
    </p:custDataLst>
    <p:extLst>
      <p:ext uri="{BB962C8B-B14F-4D97-AF65-F5344CB8AC3E}">
        <p14:creationId xmlns:p14="http://schemas.microsoft.com/office/powerpoint/2010/main" val="2692672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4" grpId="0" animBg="1"/>
      <p:bldP spid="5" grpId="0" animBg="1"/>
      <p:bldP spid="6" grpId="0" animBg="1"/>
      <p:bldP spid="7" grpId="0" animBg="1"/>
      <p:bldP spid="8" grpId="0"/>
      <p:bldP spid="9" grpId="0"/>
      <p:bldP spid="10" grpId="0"/>
      <p:bldP spid="11"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719518B-2DCB-C541-29AF-9520E4164553}"/>
              </a:ext>
            </a:extLst>
          </p:cNvPr>
          <p:cNvSpPr/>
          <p:nvPr/>
        </p:nvSpPr>
        <p:spPr>
          <a:xfrm>
            <a:off x="0" y="-111319"/>
            <a:ext cx="12192000" cy="6858000"/>
          </a:xfrm>
          <a:prstGeom prst="rect">
            <a:avLst/>
          </a:prstGeom>
          <a:solidFill>
            <a:srgbClr val="000916"/>
          </a:solidFill>
          <a:ln>
            <a:solidFill>
              <a:srgbClr val="000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logo of a space suit&#10;&#10;Description automatically generated">
            <a:extLst>
              <a:ext uri="{FF2B5EF4-FFF2-40B4-BE49-F238E27FC236}">
                <a16:creationId xmlns:a16="http://schemas.microsoft.com/office/drawing/2014/main" id="{0E3D85F0-1752-75C6-32FE-272609CCA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284" y="1868557"/>
            <a:ext cx="4473785" cy="3187572"/>
          </a:xfrm>
          <a:prstGeom prst="rect">
            <a:avLst/>
          </a:prstGeom>
        </p:spPr>
      </p:pic>
      <p:sp>
        <p:nvSpPr>
          <p:cNvPr id="16" name="TextBox 15">
            <a:extLst>
              <a:ext uri="{FF2B5EF4-FFF2-40B4-BE49-F238E27FC236}">
                <a16:creationId xmlns:a16="http://schemas.microsoft.com/office/drawing/2014/main" id="{9744B2C0-F7CC-C634-9667-0FE69E330CF6}"/>
              </a:ext>
            </a:extLst>
          </p:cNvPr>
          <p:cNvSpPr txBox="1"/>
          <p:nvPr/>
        </p:nvSpPr>
        <p:spPr>
          <a:xfrm>
            <a:off x="0" y="514106"/>
            <a:ext cx="12192000" cy="1569660"/>
          </a:xfrm>
          <a:prstGeom prst="rect">
            <a:avLst/>
          </a:prstGeom>
          <a:noFill/>
        </p:spPr>
        <p:txBody>
          <a:bodyPr wrap="square">
            <a:spAutoFit/>
          </a:bodyPr>
          <a:lstStyle/>
          <a:p>
            <a:pPr algn="ctr"/>
            <a:r>
              <a:rPr lang="en-US" sz="9600" b="1" dirty="0">
                <a:solidFill>
                  <a:schemeClr val="bg1"/>
                </a:solidFill>
                <a:latin typeface="+mj-lt"/>
                <a:ea typeface="+mn-lt"/>
                <a:cs typeface="+mn-lt"/>
              </a:rPr>
              <a:t>Marketing</a:t>
            </a:r>
            <a:endParaRPr lang="en-GB" sz="9600" dirty="0">
              <a:solidFill>
                <a:schemeClr val="bg1"/>
              </a:solidFill>
              <a:latin typeface="+mj-lt"/>
            </a:endParaRPr>
          </a:p>
        </p:txBody>
      </p:sp>
      <p:sp>
        <p:nvSpPr>
          <p:cNvPr id="18" name="TextBox 17">
            <a:extLst>
              <a:ext uri="{FF2B5EF4-FFF2-40B4-BE49-F238E27FC236}">
                <a16:creationId xmlns:a16="http://schemas.microsoft.com/office/drawing/2014/main" id="{8DB52C40-6C97-B3F3-7F34-F022F3F6EEE4}"/>
              </a:ext>
            </a:extLst>
          </p:cNvPr>
          <p:cNvSpPr txBox="1"/>
          <p:nvPr/>
        </p:nvSpPr>
        <p:spPr>
          <a:xfrm>
            <a:off x="991263" y="5097398"/>
            <a:ext cx="10209475" cy="461665"/>
          </a:xfrm>
          <a:prstGeom prst="rect">
            <a:avLst/>
          </a:prstGeom>
          <a:noFill/>
        </p:spPr>
        <p:txBody>
          <a:bodyPr wrap="square">
            <a:spAutoFit/>
          </a:bodyPr>
          <a:lstStyle/>
          <a:p>
            <a:pPr algn="ctr"/>
            <a:r>
              <a:rPr lang="de-DE" sz="2400" dirty="0" err="1">
                <a:solidFill>
                  <a:schemeClr val="bg1"/>
                </a:solidFill>
              </a:rPr>
              <a:t>Rewardsystem</a:t>
            </a:r>
            <a:r>
              <a:rPr lang="de-DE" sz="2400" dirty="0">
                <a:solidFill>
                  <a:schemeClr val="bg1"/>
                </a:solidFill>
              </a:rPr>
              <a:t> Kooperationen Influencer Marketing | Identifikation </a:t>
            </a:r>
            <a:endParaRPr lang="en-GB" sz="2400" dirty="0">
              <a:solidFill>
                <a:schemeClr val="bg1"/>
              </a:solidFill>
            </a:endParaRPr>
          </a:p>
        </p:txBody>
      </p:sp>
    </p:spTree>
    <p:extLst>
      <p:ext uri="{BB962C8B-B14F-4D97-AF65-F5344CB8AC3E}">
        <p14:creationId xmlns:p14="http://schemas.microsoft.com/office/powerpoint/2010/main" val="3437082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719518B-2DCB-C541-29AF-9520E4164553}"/>
              </a:ext>
            </a:extLst>
          </p:cNvPr>
          <p:cNvSpPr/>
          <p:nvPr/>
        </p:nvSpPr>
        <p:spPr>
          <a:xfrm>
            <a:off x="0" y="-111319"/>
            <a:ext cx="12192000" cy="6858000"/>
          </a:xfrm>
          <a:prstGeom prst="rect">
            <a:avLst/>
          </a:prstGeom>
          <a:solidFill>
            <a:srgbClr val="000916"/>
          </a:solidFill>
          <a:ln>
            <a:solidFill>
              <a:srgbClr val="00091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Picture 4" descr="A logo of a space suit&#10;&#10;Description automatically generated">
            <a:extLst>
              <a:ext uri="{FF2B5EF4-FFF2-40B4-BE49-F238E27FC236}">
                <a16:creationId xmlns:a16="http://schemas.microsoft.com/office/drawing/2014/main" id="{0E3D85F0-1752-75C6-32FE-272609CCAE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2284" y="1868557"/>
            <a:ext cx="4473785" cy="3187572"/>
          </a:xfrm>
          <a:prstGeom prst="rect">
            <a:avLst/>
          </a:prstGeom>
        </p:spPr>
      </p:pic>
      <p:sp>
        <p:nvSpPr>
          <p:cNvPr id="16" name="TextBox 15">
            <a:extLst>
              <a:ext uri="{FF2B5EF4-FFF2-40B4-BE49-F238E27FC236}">
                <a16:creationId xmlns:a16="http://schemas.microsoft.com/office/drawing/2014/main" id="{9744B2C0-F7CC-C634-9667-0FE69E330CF6}"/>
              </a:ext>
            </a:extLst>
          </p:cNvPr>
          <p:cNvSpPr txBox="1"/>
          <p:nvPr/>
        </p:nvSpPr>
        <p:spPr>
          <a:xfrm>
            <a:off x="0" y="514106"/>
            <a:ext cx="12192000" cy="1569660"/>
          </a:xfrm>
          <a:prstGeom prst="rect">
            <a:avLst/>
          </a:prstGeom>
          <a:noFill/>
        </p:spPr>
        <p:txBody>
          <a:bodyPr wrap="square">
            <a:spAutoFit/>
          </a:bodyPr>
          <a:lstStyle/>
          <a:p>
            <a:pPr algn="ctr"/>
            <a:r>
              <a:rPr lang="en-US" sz="9600" b="1" dirty="0">
                <a:solidFill>
                  <a:schemeClr val="bg1"/>
                </a:solidFill>
                <a:latin typeface="+mj-lt"/>
                <a:ea typeface="+mn-lt"/>
                <a:cs typeface="+mn-lt"/>
              </a:rPr>
              <a:t>Benefits</a:t>
            </a:r>
            <a:endParaRPr lang="en-GB" sz="9600" dirty="0">
              <a:solidFill>
                <a:schemeClr val="bg1"/>
              </a:solidFill>
              <a:latin typeface="+mj-lt"/>
            </a:endParaRPr>
          </a:p>
        </p:txBody>
      </p:sp>
      <p:sp>
        <p:nvSpPr>
          <p:cNvPr id="18" name="TextBox 17">
            <a:extLst>
              <a:ext uri="{FF2B5EF4-FFF2-40B4-BE49-F238E27FC236}">
                <a16:creationId xmlns:a16="http://schemas.microsoft.com/office/drawing/2014/main" id="{8DB52C40-6C97-B3F3-7F34-F022F3F6EEE4}"/>
              </a:ext>
            </a:extLst>
          </p:cNvPr>
          <p:cNvSpPr txBox="1"/>
          <p:nvPr/>
        </p:nvSpPr>
        <p:spPr>
          <a:xfrm>
            <a:off x="991263" y="5097398"/>
            <a:ext cx="10209475" cy="830997"/>
          </a:xfrm>
          <a:prstGeom prst="rect">
            <a:avLst/>
          </a:prstGeom>
          <a:noFill/>
        </p:spPr>
        <p:txBody>
          <a:bodyPr wrap="square">
            <a:spAutoFit/>
          </a:bodyPr>
          <a:lstStyle/>
          <a:p>
            <a:pPr algn="ctr"/>
            <a:r>
              <a:rPr lang="de-DE" sz="2400" dirty="0">
                <a:solidFill>
                  <a:schemeClr val="bg1"/>
                </a:solidFill>
              </a:rPr>
              <a:t>Bewusstsein schaffen für Gen Z mit einem zielgruppengerechten Einstieg in die Versicherungswelt.</a:t>
            </a:r>
            <a:endParaRPr lang="en-GB" sz="2400" dirty="0">
              <a:solidFill>
                <a:schemeClr val="bg1"/>
              </a:solidFill>
            </a:endParaRPr>
          </a:p>
        </p:txBody>
      </p:sp>
    </p:spTree>
    <p:extLst>
      <p:ext uri="{BB962C8B-B14F-4D97-AF65-F5344CB8AC3E}">
        <p14:creationId xmlns:p14="http://schemas.microsoft.com/office/powerpoint/2010/main" val="38410890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4|2|4.1"/>
</p:tagLst>
</file>

<file path=ppt/theme/theme1.xml><?xml version="1.0" encoding="utf-8"?>
<a:theme xmlns:a="http://schemas.openxmlformats.org/drawingml/2006/main" name="Office">
  <a:themeElements>
    <a:clrScheme name="AICU">
      <a:dk1>
        <a:srgbClr val="203D54"/>
      </a:dk1>
      <a:lt1>
        <a:srgbClr val="F8F9FA"/>
      </a:lt1>
      <a:dk2>
        <a:srgbClr val="4E4792"/>
      </a:dk2>
      <a:lt2>
        <a:srgbClr val="F7EFFF"/>
      </a:lt2>
      <a:accent1>
        <a:srgbClr val="00F9FF"/>
      </a:accent1>
      <a:accent2>
        <a:srgbClr val="08589E"/>
      </a:accent2>
      <a:accent3>
        <a:srgbClr val="7BCCC4"/>
      </a:accent3>
      <a:accent4>
        <a:srgbClr val="EBE8EC"/>
      </a:accent4>
      <a:accent5>
        <a:srgbClr val="FFA35E"/>
      </a:accent5>
      <a:accent6>
        <a:srgbClr val="CAA53D"/>
      </a:accent6>
      <a:hlink>
        <a:srgbClr val="FFFFFF"/>
      </a:hlink>
      <a:folHlink>
        <a:srgbClr val="AA86FF"/>
      </a:folHlink>
    </a:clrScheme>
    <a:fontScheme name="AICU">
      <a:majorFont>
        <a:latin typeface="Arial Rounded MT Bold"/>
        <a:ea typeface=""/>
        <a:cs typeface=""/>
      </a:majorFont>
      <a:minorFont>
        <a:latin typeface="Arial (Textkörper)"/>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1001</Words>
  <Application>Microsoft Office PowerPoint</Application>
  <PresentationFormat>Widescreen</PresentationFormat>
  <Paragraphs>110</Paragraphs>
  <Slides>17</Slides>
  <Notes>13</Notes>
  <HiddenSlides>5</HiddenSlides>
  <MMClips>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(Textkörper)</vt:lpstr>
      <vt:lpstr>Arial Rounded MT Bold</vt:lpstr>
      <vt:lpstr>Calibri</vt:lpstr>
      <vt:lpstr>Office</vt:lpstr>
      <vt:lpstr>PowerPoint Presentation</vt:lpstr>
      <vt:lpstr>PowerPoint Presentation</vt:lpstr>
      <vt:lpstr>Zielgruppengerechte Sprache,  Virtuelle Umgebung. </vt:lpstr>
      <vt:lpstr>PowerPoint Presentation</vt:lpstr>
      <vt:lpstr>PowerPoint Presentation</vt:lpstr>
      <vt:lpstr>Big Picture | Vision</vt:lpstr>
      <vt:lpstr>Deutschland</vt:lpstr>
      <vt:lpstr>PowerPoint Presentation</vt:lpstr>
      <vt:lpstr>PowerPoint Presentation</vt:lpstr>
      <vt:lpstr>Team</vt:lpstr>
      <vt:lpstr>PowerPoint Presentation</vt:lpstr>
      <vt:lpstr>PowerPoint Presentation</vt:lpstr>
      <vt:lpstr>Wie können wir Gen Z erreichen? Wieso kommen sie durch unsere App zur SV?</vt:lpstr>
      <vt:lpstr>Tech Overview</vt:lpstr>
      <vt:lpstr>Benefits</vt:lpstr>
      <vt:lpstr>Team</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Joules Yuko</dc:creator>
  <cp:lastModifiedBy>Julia Yukovich</cp:lastModifiedBy>
  <cp:revision>28</cp:revision>
  <cp:lastPrinted>2023-06-27T10:07:40Z</cp:lastPrinted>
  <dcterms:created xsi:type="dcterms:W3CDTF">2023-06-14T13:18:53Z</dcterms:created>
  <dcterms:modified xsi:type="dcterms:W3CDTF">2023-10-16T11:00:48Z</dcterms:modified>
</cp:coreProperties>
</file>